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38"/>
  </p:notesMasterIdLst>
  <p:sldIdLst>
    <p:sldId id="256" r:id="rId2"/>
    <p:sldId id="262" r:id="rId3"/>
    <p:sldId id="260" r:id="rId4"/>
    <p:sldId id="273" r:id="rId5"/>
    <p:sldId id="261" r:id="rId6"/>
    <p:sldId id="263" r:id="rId7"/>
    <p:sldId id="264" r:id="rId8"/>
    <p:sldId id="265" r:id="rId9"/>
    <p:sldId id="266" r:id="rId10"/>
    <p:sldId id="301" r:id="rId11"/>
    <p:sldId id="267" r:id="rId12"/>
    <p:sldId id="270" r:id="rId13"/>
    <p:sldId id="271" r:id="rId14"/>
    <p:sldId id="272" r:id="rId15"/>
    <p:sldId id="274" r:id="rId16"/>
    <p:sldId id="275" r:id="rId17"/>
    <p:sldId id="276" r:id="rId18"/>
    <p:sldId id="278" r:id="rId19"/>
    <p:sldId id="279" r:id="rId20"/>
    <p:sldId id="280" r:id="rId21"/>
    <p:sldId id="281" r:id="rId22"/>
    <p:sldId id="282" r:id="rId23"/>
    <p:sldId id="283" r:id="rId24"/>
    <p:sldId id="284" r:id="rId25"/>
    <p:sldId id="295" r:id="rId26"/>
    <p:sldId id="296" r:id="rId27"/>
    <p:sldId id="297" r:id="rId28"/>
    <p:sldId id="285" r:id="rId29"/>
    <p:sldId id="287" r:id="rId30"/>
    <p:sldId id="288" r:id="rId31"/>
    <p:sldId id="289" r:id="rId32"/>
    <p:sldId id="290" r:id="rId33"/>
    <p:sldId id="291" r:id="rId34"/>
    <p:sldId id="293" r:id="rId35"/>
    <p:sldId id="299" r:id="rId36"/>
    <p:sldId id="30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162" autoAdjust="0"/>
    <p:restoredTop sz="94660"/>
  </p:normalViewPr>
  <p:slideViewPr>
    <p:cSldViewPr snapToGrid="0">
      <p:cViewPr varScale="1">
        <p:scale>
          <a:sx n="78" d="100"/>
          <a:sy n="78" d="100"/>
        </p:scale>
        <p:origin x="-114" y="-3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76574-8003-409E-A520-9FB84D060FA7}" type="datetimeFigureOut">
              <a:rPr lang="es-ES" smtClean="0"/>
              <a:pPr/>
              <a:t>31/01/2019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7D8D9-E800-4C8A-89F5-D297217F5E98}" type="slidenum">
              <a:rPr lang="es-ES" smtClean="0"/>
              <a:pPr/>
              <a:t>‹Nº›</a:t>
            </a:fld>
            <a:endParaRPr lang="es-ES"/>
          </a:p>
        </p:txBody>
      </p:sp>
    </p:spTree>
    <p:extLst>
      <p:ext uri="{BB962C8B-B14F-4D97-AF65-F5344CB8AC3E}">
        <p14:creationId xmlns="" xmlns:p14="http://schemas.microsoft.com/office/powerpoint/2010/main" val="404282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4732C86-67EA-4AEA-AB17-15EB1F16A452}" type="datetimeFigureOut">
              <a:rPr lang="es-ES" smtClean="0"/>
              <a:pPr/>
              <a:t>31/01/2019</a:t>
            </a:fld>
            <a:endParaRPr lang="es-ES"/>
          </a:p>
        </p:txBody>
      </p:sp>
      <p:sp>
        <p:nvSpPr>
          <p:cNvPr id="5" name="Footer Placeholder 4"/>
          <p:cNvSpPr>
            <a:spLocks noGrp="1"/>
          </p:cNvSpPr>
          <p:nvPr>
            <p:ph type="ftr" sz="quarter" idx="11"/>
          </p:nvPr>
        </p:nvSpPr>
        <p:spPr>
          <a:xfrm>
            <a:off x="2416500" y="329307"/>
            <a:ext cx="4973915" cy="309201"/>
          </a:xfrm>
        </p:spPr>
        <p:txBody>
          <a:bodyPr/>
          <a:lstStyle/>
          <a:p>
            <a:endParaRPr lang="es-ES"/>
          </a:p>
        </p:txBody>
      </p:sp>
      <p:sp>
        <p:nvSpPr>
          <p:cNvPr id="6" name="Slide Number Placeholder 5"/>
          <p:cNvSpPr>
            <a:spLocks noGrp="1"/>
          </p:cNvSpPr>
          <p:nvPr>
            <p:ph type="sldNum" sz="quarter" idx="12"/>
          </p:nvPr>
        </p:nvSpPr>
        <p:spPr>
          <a:xfrm>
            <a:off x="1437664" y="798973"/>
            <a:ext cx="811019" cy="503578"/>
          </a:xfrm>
        </p:spPr>
        <p:txBody>
          <a:bodyPr/>
          <a:lstStyle/>
          <a:p>
            <a:fld id="{E7532A2C-2D48-4A7C-B4D5-D2298B8BDD3B}" type="slidenum">
              <a:rPr lang="es-ES" smtClean="0"/>
              <a:pPr/>
              <a:t>‹Nº›</a:t>
            </a:fld>
            <a:endParaRPr lang="es-E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04420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732C86-67EA-4AEA-AB17-15EB1F16A452}" type="datetimeFigureOut">
              <a:rPr lang="es-ES" smtClean="0"/>
              <a:pPr/>
              <a:t>31/01/2019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7532A2C-2D48-4A7C-B4D5-D2298B8BDD3B}" type="slidenum">
              <a:rPr lang="es-ES" smtClean="0"/>
              <a:pPr/>
              <a:t>‹Nº›</a:t>
            </a:fld>
            <a:endParaRPr lang="es-E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4284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732C86-67EA-4AEA-AB17-15EB1F16A452}" type="datetimeFigureOut">
              <a:rPr lang="es-ES" smtClean="0"/>
              <a:pPr/>
              <a:t>31/01/2019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7532A2C-2D48-4A7C-B4D5-D2298B8BDD3B}" type="slidenum">
              <a:rPr lang="es-ES" smtClean="0"/>
              <a:pPr/>
              <a:t>‹Nº›</a:t>
            </a:fld>
            <a:endParaRPr lang="es-E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501527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732C86-67EA-4AEA-AB17-15EB1F16A452}" type="datetimeFigureOut">
              <a:rPr lang="es-ES" smtClean="0"/>
              <a:pPr/>
              <a:t>31/01/2019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7532A2C-2D48-4A7C-B4D5-D2298B8BDD3B}" type="slidenum">
              <a:rPr lang="es-ES" smtClean="0"/>
              <a:pPr/>
              <a:t>‹Nº›</a:t>
            </a:fld>
            <a:endParaRPr lang="es-E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827623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732C86-67EA-4AEA-AB17-15EB1F16A452}" type="datetimeFigureOut">
              <a:rPr lang="es-ES" smtClean="0"/>
              <a:pPr/>
              <a:t>31/01/2019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7532A2C-2D48-4A7C-B4D5-D2298B8BDD3B}" type="slidenum">
              <a:rPr lang="es-ES" smtClean="0"/>
              <a:pPr/>
              <a:t>‹Nº›</a:t>
            </a:fld>
            <a:endParaRPr lang="es-E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67950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732C86-67EA-4AEA-AB17-15EB1F16A452}" type="datetimeFigureOut">
              <a:rPr lang="es-ES" smtClean="0"/>
              <a:pPr/>
              <a:t>31/01/2019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7532A2C-2D48-4A7C-B4D5-D2298B8BDD3B}" type="slidenum">
              <a:rPr lang="es-ES" smtClean="0"/>
              <a:pPr/>
              <a:t>‹Nº›</a:t>
            </a:fld>
            <a:endParaRPr lang="es-E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74665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732C86-67EA-4AEA-AB17-15EB1F16A452}" type="datetimeFigureOut">
              <a:rPr lang="es-ES" smtClean="0"/>
              <a:pPr/>
              <a:t>31/01/2019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7532A2C-2D48-4A7C-B4D5-D2298B8BDD3B}" type="slidenum">
              <a:rPr lang="es-ES" smtClean="0"/>
              <a:pPr/>
              <a:t>‹Nº›</a:t>
            </a:fld>
            <a:endParaRPr lang="es-E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92983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732C86-67EA-4AEA-AB17-15EB1F16A452}" type="datetimeFigureOut">
              <a:rPr lang="es-ES" smtClean="0"/>
              <a:pPr/>
              <a:t>31/01/2019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7532A2C-2D48-4A7C-B4D5-D2298B8BDD3B}" type="slidenum">
              <a:rPr lang="es-ES" smtClean="0"/>
              <a:pPr/>
              <a:t>‹Nº›</a:t>
            </a:fld>
            <a:endParaRPr lang="es-E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819906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32C86-67EA-4AEA-AB17-15EB1F16A452}" type="datetimeFigureOut">
              <a:rPr lang="es-ES" smtClean="0"/>
              <a:pPr/>
              <a:t>31/01/2019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7532A2C-2D48-4A7C-B4D5-D2298B8BDD3B}" type="slidenum">
              <a:rPr lang="es-ES" smtClean="0"/>
              <a:pPr/>
              <a:t>‹Nº›</a:t>
            </a:fld>
            <a:endParaRPr lang="es-ES"/>
          </a:p>
        </p:txBody>
      </p:sp>
    </p:spTree>
    <p:extLst>
      <p:ext uri="{BB962C8B-B14F-4D97-AF65-F5344CB8AC3E}">
        <p14:creationId xmlns="" xmlns:p14="http://schemas.microsoft.com/office/powerpoint/2010/main" val="924181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732C86-67EA-4AEA-AB17-15EB1F16A452}" type="datetimeFigureOut">
              <a:rPr lang="es-ES" smtClean="0"/>
              <a:pPr/>
              <a:t>31/01/2019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7532A2C-2D48-4A7C-B4D5-D2298B8BDD3B}" type="slidenum">
              <a:rPr lang="es-ES" smtClean="0"/>
              <a:pPr/>
              <a:t>‹Nº›</a:t>
            </a:fld>
            <a:endParaRPr lang="es-E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1331075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4732C86-67EA-4AEA-AB17-15EB1F16A452}" type="datetimeFigureOut">
              <a:rPr lang="es-ES" smtClean="0"/>
              <a:pPr/>
              <a:t>31/01/2019</a:t>
            </a:fld>
            <a:endParaRPr lang="es-ES"/>
          </a:p>
        </p:txBody>
      </p:sp>
      <p:sp>
        <p:nvSpPr>
          <p:cNvPr id="6" name="Footer Placeholder 5"/>
          <p:cNvSpPr>
            <a:spLocks noGrp="1"/>
          </p:cNvSpPr>
          <p:nvPr>
            <p:ph type="ftr" sz="quarter" idx="11"/>
          </p:nvPr>
        </p:nvSpPr>
        <p:spPr>
          <a:xfrm>
            <a:off x="1447382" y="318640"/>
            <a:ext cx="5541004" cy="320931"/>
          </a:xfrm>
        </p:spPr>
        <p:txBody>
          <a:bodyPr/>
          <a:lstStyle/>
          <a:p>
            <a:endParaRPr lang="es-ES"/>
          </a:p>
        </p:txBody>
      </p:sp>
      <p:sp>
        <p:nvSpPr>
          <p:cNvPr id="7" name="Slide Number Placeholder 6"/>
          <p:cNvSpPr>
            <a:spLocks noGrp="1"/>
          </p:cNvSpPr>
          <p:nvPr>
            <p:ph type="sldNum" sz="quarter" idx="12"/>
          </p:nvPr>
        </p:nvSpPr>
        <p:spPr/>
        <p:txBody>
          <a:bodyPr/>
          <a:lstStyle/>
          <a:p>
            <a:fld id="{E7532A2C-2D48-4A7C-B4D5-D2298B8BDD3B}" type="slidenum">
              <a:rPr lang="es-ES" smtClean="0"/>
              <a:pPr/>
              <a:t>‹Nº›</a:t>
            </a:fld>
            <a:endParaRPr lang="es-E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05868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4732C86-67EA-4AEA-AB17-15EB1F16A452}" type="datetimeFigureOut">
              <a:rPr lang="es-ES" smtClean="0"/>
              <a:pPr/>
              <a:t>31/01/2019</a:t>
            </a:fld>
            <a:endParaRPr lang="es-E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7532A2C-2D48-4A7C-B4D5-D2298B8BDD3B}" type="slidenum">
              <a:rPr lang="es-ES" smtClean="0"/>
              <a:pPr/>
              <a:t>‹Nº›</a:t>
            </a:fld>
            <a:endParaRPr lang="es-E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724714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www.educaci&#243;n.es/"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43" name="Rectangle 7">
            <a:extLst>
              <a:ext uri="{FF2B5EF4-FFF2-40B4-BE49-F238E27FC236}">
                <a16:creationId xmlns="" xmlns:a16="http://schemas.microsoft.com/office/drawing/2014/main" id="{1BF0792A-0F2B-4A2E-AB38-0A4F18A307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9">
            <a:extLst>
              <a:ext uri="{FF2B5EF4-FFF2-40B4-BE49-F238E27FC236}">
                <a16:creationId xmlns="" xmlns:a16="http://schemas.microsoft.com/office/drawing/2014/main" id="{F57DB18D-C2F1-4C8C-8808-9C01ECE683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45" name="Group 11">
            <a:extLst>
              <a:ext uri="{FF2B5EF4-FFF2-40B4-BE49-F238E27FC236}">
                <a16:creationId xmlns="" xmlns:a16="http://schemas.microsoft.com/office/drawing/2014/main" id="{E5D935FA-3336-4941-9214-E250A5727F4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445671" y="644327"/>
            <a:ext cx="9299965" cy="4811366"/>
            <a:chOff x="7639235" y="600024"/>
            <a:chExt cx="3898557" cy="6878929"/>
          </a:xfrm>
        </p:grpSpPr>
        <p:sp>
          <p:nvSpPr>
            <p:cNvPr id="13" name="Rectangle 12">
              <a:extLst>
                <a:ext uri="{FF2B5EF4-FFF2-40B4-BE49-F238E27FC236}">
                  <a16:creationId xmlns="" xmlns:a16="http://schemas.microsoft.com/office/drawing/2014/main" id="{45D9E2ED-FF90-4200-A7EE-6D41D6526F2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A4BEB8D-68AD-4314-8A2B-F8DC85A5301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 xmlns:a16="http://schemas.microsoft.com/office/drawing/2014/main" id="{3E482A78-01F2-47C9-980B-93ABB47491D7}"/>
              </a:ext>
            </a:extLst>
          </p:cNvPr>
          <p:cNvSpPr>
            <a:spLocks noGrp="1"/>
          </p:cNvSpPr>
          <p:nvPr>
            <p:ph type="ctrTitle"/>
          </p:nvPr>
        </p:nvSpPr>
        <p:spPr>
          <a:xfrm>
            <a:off x="2391408" y="1590734"/>
            <a:ext cx="7405874" cy="2520012"/>
          </a:xfrm>
          <a:solidFill>
            <a:schemeClr val="bg2"/>
          </a:solidFill>
        </p:spPr>
        <p:txBody>
          <a:bodyPr anchor="ctr">
            <a:normAutofit/>
          </a:bodyPr>
          <a:lstStyle/>
          <a:p>
            <a:pPr algn="ctr"/>
            <a:r>
              <a:rPr lang="es-ES" sz="6000" b="1" dirty="0">
                <a:solidFill>
                  <a:schemeClr val="tx2"/>
                </a:solidFill>
              </a:rPr>
              <a:t>ALTERNATIVAS AL FINALIZAR LA ESO</a:t>
            </a:r>
          </a:p>
        </p:txBody>
      </p:sp>
      <p:sp>
        <p:nvSpPr>
          <p:cNvPr id="3" name="Subtítulo 2">
            <a:extLst>
              <a:ext uri="{FF2B5EF4-FFF2-40B4-BE49-F238E27FC236}">
                <a16:creationId xmlns="" xmlns:a16="http://schemas.microsoft.com/office/drawing/2014/main" id="{05837389-2B41-4E12-947F-148001C20BF4}"/>
              </a:ext>
            </a:extLst>
          </p:cNvPr>
          <p:cNvSpPr>
            <a:spLocks noGrp="1"/>
          </p:cNvSpPr>
          <p:nvPr>
            <p:ph type="subTitle" idx="1"/>
          </p:nvPr>
        </p:nvSpPr>
        <p:spPr>
          <a:xfrm>
            <a:off x="2417779" y="4427183"/>
            <a:ext cx="7379502" cy="522928"/>
          </a:xfrm>
        </p:spPr>
        <p:txBody>
          <a:bodyPr>
            <a:normAutofit fontScale="62500" lnSpcReduction="20000"/>
          </a:bodyPr>
          <a:lstStyle/>
          <a:p>
            <a:pPr algn="ctr">
              <a:lnSpc>
                <a:spcPct val="110000"/>
              </a:lnSpc>
            </a:pPr>
            <a:r>
              <a:rPr lang="es-ES" sz="2100" b="1" dirty="0">
                <a:solidFill>
                  <a:srgbClr val="000000"/>
                </a:solidFill>
              </a:rPr>
              <a:t>IES LA HONTANILLA</a:t>
            </a:r>
            <a:r>
              <a:rPr lang="es-ES" sz="2100" dirty="0">
                <a:solidFill>
                  <a:srgbClr val="000000"/>
                </a:solidFill>
              </a:rPr>
              <a:t>				</a:t>
            </a:r>
            <a:r>
              <a:rPr lang="es-ES" sz="2100" b="1" dirty="0">
                <a:solidFill>
                  <a:srgbClr val="000000"/>
                </a:solidFill>
              </a:rPr>
              <a:t>Dpto. de Orientación</a:t>
            </a:r>
          </a:p>
          <a:p>
            <a:pPr algn="ctr">
              <a:lnSpc>
                <a:spcPct val="110000"/>
              </a:lnSpc>
            </a:pPr>
            <a:endParaRPr lang="es-ES" sz="1500" dirty="0">
              <a:solidFill>
                <a:srgbClr val="000000"/>
              </a:solidFill>
            </a:endParaRPr>
          </a:p>
        </p:txBody>
      </p:sp>
      <p:cxnSp>
        <p:nvCxnSpPr>
          <p:cNvPr id="46" name="Straight Connector 15">
            <a:extLst>
              <a:ext uri="{FF2B5EF4-FFF2-40B4-BE49-F238E27FC236}">
                <a16:creationId xmlns="" xmlns:a16="http://schemas.microsoft.com/office/drawing/2014/main" id="{87F797D1-251E-41FE-9FF8-AD487DEF28A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47" name="Straight Connector 17">
            <a:extLst>
              <a:ext uri="{FF2B5EF4-FFF2-40B4-BE49-F238E27FC236}">
                <a16:creationId xmlns="" xmlns:a16="http://schemas.microsoft.com/office/drawing/2014/main" id="{09A0CE28-0E59-4F4D-9855-8A8DCE9A8E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8" name="Picture 19">
            <a:extLst>
              <a:ext uri="{FF2B5EF4-FFF2-40B4-BE49-F238E27FC236}">
                <a16:creationId xmlns="" xmlns:a16="http://schemas.microsoft.com/office/drawing/2014/main" id="{75CC23F7-9F20-4C4B-8608-BD4DE9728FA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 xmlns:p14="http://schemas.microsoft.com/office/powerpoint/2010/main" val="53462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7ADDD03-6658-434C-84F3-32506D17663F}"/>
              </a:ext>
            </a:extLst>
          </p:cNvPr>
          <p:cNvSpPr>
            <a:spLocks noGrp="1"/>
          </p:cNvSpPr>
          <p:nvPr>
            <p:ph type="title"/>
          </p:nvPr>
        </p:nvSpPr>
        <p:spPr/>
        <p:txBody>
          <a:bodyPr>
            <a:normAutofit/>
          </a:bodyPr>
          <a:lstStyle/>
          <a:p>
            <a:pPr algn="ctr"/>
            <a:r>
              <a:rPr lang="es-ES" sz="4400" dirty="0">
                <a:solidFill>
                  <a:srgbClr val="FF0000"/>
                </a:solidFill>
              </a:rPr>
              <a:t>MODALIDADES DE BACHILLERATO</a:t>
            </a:r>
          </a:p>
        </p:txBody>
      </p:sp>
      <p:sp>
        <p:nvSpPr>
          <p:cNvPr id="4" name="CuadroTexto 3">
            <a:extLst>
              <a:ext uri="{FF2B5EF4-FFF2-40B4-BE49-F238E27FC236}">
                <a16:creationId xmlns="" xmlns:a16="http://schemas.microsoft.com/office/drawing/2014/main" id="{2116C31D-24DA-4A48-83CF-4D5A3803F822}"/>
              </a:ext>
            </a:extLst>
          </p:cNvPr>
          <p:cNvSpPr txBox="1"/>
          <p:nvPr/>
        </p:nvSpPr>
        <p:spPr>
          <a:xfrm>
            <a:off x="1656522" y="2146852"/>
            <a:ext cx="9398332" cy="3170099"/>
          </a:xfrm>
          <a:prstGeom prst="rect">
            <a:avLst/>
          </a:prstGeom>
          <a:noFill/>
        </p:spPr>
        <p:txBody>
          <a:bodyPr wrap="square" rtlCol="0">
            <a:spAutoFit/>
          </a:bodyPr>
          <a:lstStyle/>
          <a:p>
            <a:pPr marL="457200" indent="-457200">
              <a:buFont typeface="Arial" panose="020B0604020202020204" pitchFamily="34" charset="0"/>
              <a:buChar char="•"/>
            </a:pPr>
            <a:r>
              <a:rPr lang="es-ES" sz="4000" dirty="0"/>
              <a:t>CIENCIAS</a:t>
            </a:r>
          </a:p>
          <a:p>
            <a:pPr marL="457200" indent="-457200">
              <a:buFont typeface="Arial" panose="020B0604020202020204" pitchFamily="34" charset="0"/>
              <a:buChar char="•"/>
            </a:pPr>
            <a:endParaRPr lang="es-ES" sz="4000" dirty="0"/>
          </a:p>
          <a:p>
            <a:pPr marL="457200" indent="-457200">
              <a:buFont typeface="Arial" panose="020B0604020202020204" pitchFamily="34" charset="0"/>
              <a:buChar char="•"/>
            </a:pPr>
            <a:r>
              <a:rPr lang="es-ES" sz="4000" dirty="0"/>
              <a:t>ARTES</a:t>
            </a:r>
          </a:p>
          <a:p>
            <a:pPr marL="457200" indent="-457200">
              <a:buFont typeface="Arial" panose="020B0604020202020204" pitchFamily="34" charset="0"/>
              <a:buChar char="•"/>
            </a:pPr>
            <a:endParaRPr lang="es-ES" sz="4000" dirty="0"/>
          </a:p>
          <a:p>
            <a:pPr marL="457200" indent="-457200">
              <a:buFont typeface="Arial" panose="020B0604020202020204" pitchFamily="34" charset="0"/>
              <a:buChar char="•"/>
            </a:pPr>
            <a:r>
              <a:rPr lang="es-ES" sz="4000" dirty="0"/>
              <a:t>HUMANIDADES Y CIENCIAS SOCIALES</a:t>
            </a:r>
          </a:p>
        </p:txBody>
      </p:sp>
    </p:spTree>
    <p:extLst>
      <p:ext uri="{BB962C8B-B14F-4D97-AF65-F5344CB8AC3E}">
        <p14:creationId xmlns="" xmlns:p14="http://schemas.microsoft.com/office/powerpoint/2010/main" val="288693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B153FED-77DF-4416-87D1-B4548EE6EB1D}"/>
              </a:ext>
            </a:extLst>
          </p:cNvPr>
          <p:cNvSpPr>
            <a:spLocks noGrp="1"/>
          </p:cNvSpPr>
          <p:nvPr>
            <p:ph type="title"/>
          </p:nvPr>
        </p:nvSpPr>
        <p:spPr/>
        <p:txBody>
          <a:bodyPr>
            <a:normAutofit/>
          </a:bodyPr>
          <a:lstStyle/>
          <a:p>
            <a:pPr algn="ctr"/>
            <a:r>
              <a:rPr lang="es-ES" sz="4400" dirty="0">
                <a:solidFill>
                  <a:srgbClr val="FF0000"/>
                </a:solidFill>
              </a:rPr>
              <a:t>MODALIDAD DE CIENCIAS</a:t>
            </a:r>
          </a:p>
        </p:txBody>
      </p:sp>
      <p:sp>
        <p:nvSpPr>
          <p:cNvPr id="4" name="CuadroTexto 3">
            <a:extLst>
              <a:ext uri="{FF2B5EF4-FFF2-40B4-BE49-F238E27FC236}">
                <a16:creationId xmlns="" xmlns:a16="http://schemas.microsoft.com/office/drawing/2014/main" id="{F19F5ECE-206A-41F1-99A4-A2325639E7DB}"/>
              </a:ext>
            </a:extLst>
          </p:cNvPr>
          <p:cNvSpPr txBox="1"/>
          <p:nvPr/>
        </p:nvSpPr>
        <p:spPr>
          <a:xfrm>
            <a:off x="838199" y="1975024"/>
            <a:ext cx="10206789" cy="2215991"/>
          </a:xfrm>
          <a:prstGeom prst="rect">
            <a:avLst/>
          </a:prstGeom>
          <a:noFill/>
        </p:spPr>
        <p:txBody>
          <a:bodyPr wrap="square" rtlCol="0">
            <a:spAutoFit/>
          </a:bodyPr>
          <a:lstStyle/>
          <a:p>
            <a:pPr marL="342900" indent="-342900">
              <a:buFont typeface="+mj-lt"/>
              <a:buAutoNum type="arabicParenR"/>
            </a:pPr>
            <a:r>
              <a:rPr lang="es-ES" sz="2400" b="1" dirty="0"/>
              <a:t>MODALIDAD CIENCIAS E INGENIERIA</a:t>
            </a:r>
          </a:p>
          <a:p>
            <a:pPr marL="800100" lvl="1" indent="-342900">
              <a:buFont typeface="+mj-lt"/>
              <a:buAutoNum type="arabicParenR"/>
            </a:pPr>
            <a:r>
              <a:rPr lang="es-ES" sz="2400" dirty="0"/>
              <a:t>PERFIL DE LOS ALUMNOS: Interés en áreas como matemáticas, física, informática o tecnología. </a:t>
            </a:r>
          </a:p>
          <a:p>
            <a:pPr marL="800100" lvl="1" indent="-342900">
              <a:buFont typeface="+mj-lt"/>
              <a:buAutoNum type="arabicParenR"/>
            </a:pPr>
            <a:r>
              <a:rPr lang="es-ES" sz="2400" dirty="0"/>
              <a:t>CARRERAS VINCULADAS: Depende de la materia de modalidad de 2º de Bachillerato que se elija para examinarse de la </a:t>
            </a:r>
            <a:r>
              <a:rPr lang="es-ES" sz="2400" dirty="0" err="1"/>
              <a:t>EvAU</a:t>
            </a:r>
            <a:r>
              <a:rPr lang="es-ES" sz="2400" dirty="0"/>
              <a:t>. </a:t>
            </a:r>
          </a:p>
          <a:p>
            <a:pPr marL="800100" lvl="1" indent="-342900">
              <a:buFont typeface="+mj-lt"/>
              <a:buAutoNum type="arabicParenR"/>
            </a:pPr>
            <a:endParaRPr lang="es-ES" dirty="0"/>
          </a:p>
        </p:txBody>
      </p:sp>
      <p:sp>
        <p:nvSpPr>
          <p:cNvPr id="5" name="CuadroTexto 4">
            <a:extLst>
              <a:ext uri="{FF2B5EF4-FFF2-40B4-BE49-F238E27FC236}">
                <a16:creationId xmlns="" xmlns:a16="http://schemas.microsoft.com/office/drawing/2014/main" id="{B67642CD-10D5-4159-B7DF-691443100C1B}"/>
              </a:ext>
            </a:extLst>
          </p:cNvPr>
          <p:cNvSpPr txBox="1"/>
          <p:nvPr/>
        </p:nvSpPr>
        <p:spPr>
          <a:xfrm>
            <a:off x="838199" y="4312286"/>
            <a:ext cx="9901989" cy="1569660"/>
          </a:xfrm>
          <a:prstGeom prst="rect">
            <a:avLst/>
          </a:prstGeom>
          <a:noFill/>
        </p:spPr>
        <p:txBody>
          <a:bodyPr wrap="square" rtlCol="0">
            <a:spAutoFit/>
          </a:bodyPr>
          <a:lstStyle/>
          <a:p>
            <a:r>
              <a:rPr lang="es-ES" sz="2400" dirty="0"/>
              <a:t>2) </a:t>
            </a:r>
            <a:r>
              <a:rPr lang="es-ES" sz="2400" b="1" dirty="0"/>
              <a:t>MODALIDAD DE CIENCIAS DE LA SALUD</a:t>
            </a:r>
          </a:p>
          <a:p>
            <a:pPr marL="800100" lvl="1" indent="-342900">
              <a:buAutoNum type="arabicParenR"/>
            </a:pPr>
            <a:r>
              <a:rPr lang="es-ES" sz="2400" dirty="0"/>
              <a:t>PERFIL DE ALUMNOS: Alumnos  interés por el área de la sanidad. </a:t>
            </a:r>
          </a:p>
          <a:p>
            <a:pPr marL="800100" lvl="1" indent="-342900">
              <a:buAutoNum type="arabicParenR"/>
            </a:pPr>
            <a:r>
              <a:rPr lang="es-ES" sz="2400" dirty="0"/>
              <a:t>CARRERAS VINCULADAS: Depende de la materia de modalidad de 2º de Bachillerato que se elija para examinarse de la </a:t>
            </a:r>
            <a:r>
              <a:rPr lang="es-ES" sz="2400" dirty="0" err="1"/>
              <a:t>EvAU</a:t>
            </a:r>
            <a:r>
              <a:rPr lang="es-ES" sz="2400" dirty="0"/>
              <a:t>. </a:t>
            </a:r>
          </a:p>
        </p:txBody>
      </p:sp>
    </p:spTree>
    <p:extLst>
      <p:ext uri="{BB962C8B-B14F-4D97-AF65-F5344CB8AC3E}">
        <p14:creationId xmlns="" xmlns:p14="http://schemas.microsoft.com/office/powerpoint/2010/main" val="243641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0CABCAE3-64FC-4149-819F-2C18128241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 xmlns:a16="http://schemas.microsoft.com/office/drawing/2014/main" id="{012FDCFE-9AD2-4D8A-8CBF-B3AA37EBF6D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 xmlns:a16="http://schemas.microsoft.com/office/drawing/2014/main" id="{FBD463FC-4CA8-4FF4-85A3-AF9F4B98D21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BECF35C3-8B44-4F4B-BD25-4C01823DB2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 xmlns:a16="http://schemas.microsoft.com/office/drawing/2014/main" id="{8BC298DB-2D5C-40A1-9A78-6B4A12198A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35C2355B-7CE9-4192-9142-A41CA0A0C0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 xmlns:a16="http://schemas.microsoft.com/office/drawing/2014/main" id="{7A317F74-8296-4FEF-AC46-0D34B96EB6BB}"/>
              </a:ext>
            </a:extLst>
          </p:cNvPr>
          <p:cNvSpPr>
            <a:spLocks noGrp="1"/>
          </p:cNvSpPr>
          <p:nvPr>
            <p:ph type="title"/>
          </p:nvPr>
        </p:nvSpPr>
        <p:spPr>
          <a:xfrm>
            <a:off x="6585200" y="967167"/>
            <a:ext cx="4151306" cy="2374516"/>
          </a:xfrm>
        </p:spPr>
        <p:txBody>
          <a:bodyPr vert="horz" lIns="91440" tIns="45720" rIns="91440" bIns="0" rtlCol="0" anchor="b">
            <a:normAutofit/>
          </a:bodyPr>
          <a:lstStyle/>
          <a:p>
            <a:pPr algn="ctr"/>
            <a:r>
              <a:rPr lang="en-US" sz="4800" dirty="0"/>
              <a:t>1º Bach. </a:t>
            </a:r>
            <a:r>
              <a:rPr lang="en-US" sz="4800" dirty="0" err="1"/>
              <a:t>ciencias</a:t>
            </a:r>
            <a:endParaRPr lang="en-US" sz="4800" dirty="0"/>
          </a:p>
        </p:txBody>
      </p:sp>
      <p:pic>
        <p:nvPicPr>
          <p:cNvPr id="3" name="Picture 2" descr="Bachillerato de Ciencias 1">
            <a:extLst>
              <a:ext uri="{FF2B5EF4-FFF2-40B4-BE49-F238E27FC236}">
                <a16:creationId xmlns="" xmlns:a16="http://schemas.microsoft.com/office/drawing/2014/main" id="{F53BB740-4519-41C2-9E08-338ECCFB61D3}"/>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55494" y="141546"/>
            <a:ext cx="4547741" cy="598387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3" name="Straight Connector 19">
            <a:extLst>
              <a:ext uri="{FF2B5EF4-FFF2-40B4-BE49-F238E27FC236}">
                <a16:creationId xmlns="" xmlns:a16="http://schemas.microsoft.com/office/drawing/2014/main" id="{06D05ED8-39E4-42F8-92CB-704C2BD0D21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79647" y="3526496"/>
            <a:ext cx="414993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 xmlns:a16="http://schemas.microsoft.com/office/drawing/2014/main" id="{45CE2E7C-6AA3-4710-825D-4CDDF788C7B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 xmlns:a16="http://schemas.microsoft.com/office/drawing/2014/main" id="{3256C6C3-0EDC-4651-AB37-9F26CFAA6C8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51699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FD3543-5D3F-4FCB-8325-2585290B7E3E}"/>
              </a:ext>
            </a:extLst>
          </p:cNvPr>
          <p:cNvSpPr>
            <a:spLocks noGrp="1"/>
          </p:cNvSpPr>
          <p:nvPr>
            <p:ph type="title"/>
          </p:nvPr>
        </p:nvSpPr>
        <p:spPr/>
        <p:txBody>
          <a:bodyPr>
            <a:normAutofit/>
          </a:bodyPr>
          <a:lstStyle/>
          <a:p>
            <a:pPr algn="ctr"/>
            <a:r>
              <a:rPr lang="es-ES" sz="4400" dirty="0">
                <a:solidFill>
                  <a:srgbClr val="FF0000"/>
                </a:solidFill>
              </a:rPr>
              <a:t>MODALIDAD DE ARTE</a:t>
            </a:r>
          </a:p>
        </p:txBody>
      </p:sp>
      <p:sp>
        <p:nvSpPr>
          <p:cNvPr id="4" name="CuadroTexto 3">
            <a:extLst>
              <a:ext uri="{FF2B5EF4-FFF2-40B4-BE49-F238E27FC236}">
                <a16:creationId xmlns="" xmlns:a16="http://schemas.microsoft.com/office/drawing/2014/main" id="{7C140396-5758-4540-B377-B0D5E9F15F89}"/>
              </a:ext>
            </a:extLst>
          </p:cNvPr>
          <p:cNvSpPr txBox="1"/>
          <p:nvPr/>
        </p:nvSpPr>
        <p:spPr>
          <a:xfrm>
            <a:off x="998621" y="1937084"/>
            <a:ext cx="9841832" cy="2246769"/>
          </a:xfrm>
          <a:prstGeom prst="rect">
            <a:avLst/>
          </a:prstGeom>
          <a:noFill/>
        </p:spPr>
        <p:txBody>
          <a:bodyPr wrap="square" rtlCol="0">
            <a:spAutoFit/>
          </a:bodyPr>
          <a:lstStyle/>
          <a:p>
            <a:pPr marL="342900" indent="-342900">
              <a:buFont typeface="+mj-lt"/>
              <a:buAutoNum type="arabicPeriod"/>
            </a:pPr>
            <a:r>
              <a:rPr lang="es-ES" sz="2000" b="1" dirty="0"/>
              <a:t>ARTES PLÁSTICAS Y DISEÑO: </a:t>
            </a:r>
          </a:p>
          <a:p>
            <a:pPr marL="800100" lvl="1" indent="-342900">
              <a:buFont typeface="+mj-lt"/>
              <a:buAutoNum type="arabicPeriod"/>
            </a:pPr>
            <a:r>
              <a:rPr lang="es-ES" sz="2000" dirty="0"/>
              <a:t>PERFIL DEL ALUMNO: Alumnos interesados en la pintura, la escultura, el diseño y en general todo lo relacionado con las artes plásticas y el diseño y la conservación del patrimonio cultural. </a:t>
            </a:r>
          </a:p>
          <a:p>
            <a:pPr marL="800100" lvl="1" indent="-342900">
              <a:buFont typeface="+mj-lt"/>
              <a:buAutoNum type="arabicPeriod"/>
            </a:pPr>
            <a:r>
              <a:rPr lang="es-ES" sz="2000" dirty="0"/>
              <a:t>CARRERAS VINCULADAS: Da acceso a todos los grados universitarios enmarcados dentro de la rama del conocimiento de ARTE Y HUMANIDADES: Bellas Artes, Historia del Arte, Filologías,…</a:t>
            </a:r>
          </a:p>
        </p:txBody>
      </p:sp>
      <p:sp>
        <p:nvSpPr>
          <p:cNvPr id="5" name="CuadroTexto 4">
            <a:extLst>
              <a:ext uri="{FF2B5EF4-FFF2-40B4-BE49-F238E27FC236}">
                <a16:creationId xmlns="" xmlns:a16="http://schemas.microsoft.com/office/drawing/2014/main" id="{D83B1BBB-0E6A-43BC-83E3-CF0D6792B053}"/>
              </a:ext>
            </a:extLst>
          </p:cNvPr>
          <p:cNvSpPr txBox="1"/>
          <p:nvPr/>
        </p:nvSpPr>
        <p:spPr>
          <a:xfrm>
            <a:off x="998621" y="4422265"/>
            <a:ext cx="9841832" cy="1631216"/>
          </a:xfrm>
          <a:prstGeom prst="rect">
            <a:avLst/>
          </a:prstGeom>
          <a:noFill/>
        </p:spPr>
        <p:txBody>
          <a:bodyPr wrap="square" rtlCol="0">
            <a:spAutoFit/>
          </a:bodyPr>
          <a:lstStyle/>
          <a:p>
            <a:r>
              <a:rPr lang="es-ES" sz="2000" b="1" dirty="0"/>
              <a:t>2. ARTES ESCÉNICAS, MÚSICA Y DANZA</a:t>
            </a:r>
          </a:p>
          <a:p>
            <a:r>
              <a:rPr lang="es-ES" sz="2000" dirty="0"/>
              <a:t>	1. PERFIL DEL ALUMNO:  Alumnos interesado en el mundo del teatro, el cine, la  televisión, la música, la danza,….</a:t>
            </a:r>
          </a:p>
          <a:p>
            <a:r>
              <a:rPr lang="es-ES" sz="2000" dirty="0"/>
              <a:t>	2. CARRERAS VINCULADAS: Rama del conocimiento de ARTE Y HUMANIDADES: Bellas artes, Historia del Arte,…</a:t>
            </a:r>
          </a:p>
        </p:txBody>
      </p:sp>
    </p:spTree>
    <p:extLst>
      <p:ext uri="{BB962C8B-B14F-4D97-AF65-F5344CB8AC3E}">
        <p14:creationId xmlns="" xmlns:p14="http://schemas.microsoft.com/office/powerpoint/2010/main" val="410306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0CABCAE3-64FC-4149-819F-2C18128241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3" name="Picture 72">
            <a:extLst>
              <a:ext uri="{FF2B5EF4-FFF2-40B4-BE49-F238E27FC236}">
                <a16:creationId xmlns="" xmlns:a16="http://schemas.microsoft.com/office/drawing/2014/main" id="{012FDCFE-9AD2-4D8A-8CBF-B3AA37EBF6D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cxnSp>
        <p:nvCxnSpPr>
          <p:cNvPr id="75" name="Straight Connector 74">
            <a:extLst>
              <a:ext uri="{FF2B5EF4-FFF2-40B4-BE49-F238E27FC236}">
                <a16:creationId xmlns="" xmlns:a16="http://schemas.microsoft.com/office/drawing/2014/main" id="{FBD463FC-4CA8-4FF4-85A3-AF9F4B98D21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BECF35C3-8B44-4F4B-BD25-4C01823DB2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9" name="Rectangle 78">
            <a:extLst>
              <a:ext uri="{FF2B5EF4-FFF2-40B4-BE49-F238E27FC236}">
                <a16:creationId xmlns="" xmlns:a16="http://schemas.microsoft.com/office/drawing/2014/main" id="{8BC298DB-2D5C-40A1-9A78-6B4A12198A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 xmlns:a16="http://schemas.microsoft.com/office/drawing/2014/main" id="{35C2355B-7CE9-4192-9142-A41CA0A0C0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 xmlns:a16="http://schemas.microsoft.com/office/drawing/2014/main" id="{AD0B6A0F-F093-40BA-8EFA-C7195C522CEC}"/>
              </a:ext>
            </a:extLst>
          </p:cNvPr>
          <p:cNvSpPr>
            <a:spLocks noGrp="1"/>
          </p:cNvSpPr>
          <p:nvPr>
            <p:ph type="title"/>
          </p:nvPr>
        </p:nvSpPr>
        <p:spPr>
          <a:xfrm>
            <a:off x="6585200" y="967167"/>
            <a:ext cx="4151306" cy="2374516"/>
          </a:xfrm>
        </p:spPr>
        <p:txBody>
          <a:bodyPr vert="horz" lIns="91440" tIns="45720" rIns="91440" bIns="0" rtlCol="0" anchor="b">
            <a:normAutofit/>
          </a:bodyPr>
          <a:lstStyle/>
          <a:p>
            <a:pPr algn="ctr"/>
            <a:r>
              <a:rPr lang="en-US" sz="4800" dirty="0"/>
              <a:t>1º Bach. </a:t>
            </a:r>
            <a:r>
              <a:rPr lang="en-US" sz="4800" dirty="0" err="1"/>
              <a:t>artes</a:t>
            </a:r>
            <a:endParaRPr lang="en-US" sz="4800" dirty="0"/>
          </a:p>
        </p:txBody>
      </p:sp>
      <p:pic>
        <p:nvPicPr>
          <p:cNvPr id="4098" name="Picture 2" descr="Bachillerato de artes cuadro 1">
            <a:extLst>
              <a:ext uri="{FF2B5EF4-FFF2-40B4-BE49-F238E27FC236}">
                <a16:creationId xmlns="" xmlns:a16="http://schemas.microsoft.com/office/drawing/2014/main" id="{8A0E7EBB-6B58-49BE-9F5B-0C5FECD79273}"/>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83141" y="56733"/>
            <a:ext cx="4258102" cy="614888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3" name="Straight Connector 82">
            <a:extLst>
              <a:ext uri="{FF2B5EF4-FFF2-40B4-BE49-F238E27FC236}">
                <a16:creationId xmlns="" xmlns:a16="http://schemas.microsoft.com/office/drawing/2014/main" id="{06D05ED8-39E4-42F8-92CB-704C2BD0D21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79647" y="3526496"/>
            <a:ext cx="414993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5" name="Picture 84">
            <a:extLst>
              <a:ext uri="{FF2B5EF4-FFF2-40B4-BE49-F238E27FC236}">
                <a16:creationId xmlns="" xmlns:a16="http://schemas.microsoft.com/office/drawing/2014/main" id="{45CE2E7C-6AA3-4710-825D-4CDDF788C7B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cxnSp>
        <p:nvCxnSpPr>
          <p:cNvPr id="87" name="Straight Connector 86">
            <a:extLst>
              <a:ext uri="{FF2B5EF4-FFF2-40B4-BE49-F238E27FC236}">
                <a16:creationId xmlns="" xmlns:a16="http://schemas.microsoft.com/office/drawing/2014/main" id="{3256C6C3-0EDC-4651-AB37-9F26CFAA6C8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03747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FD3543-5D3F-4FCB-8325-2585290B7E3E}"/>
              </a:ext>
            </a:extLst>
          </p:cNvPr>
          <p:cNvSpPr>
            <a:spLocks noGrp="1"/>
          </p:cNvSpPr>
          <p:nvPr>
            <p:ph type="title"/>
          </p:nvPr>
        </p:nvSpPr>
        <p:spPr>
          <a:xfrm>
            <a:off x="1425074" y="364250"/>
            <a:ext cx="9603275" cy="1049235"/>
          </a:xfrm>
        </p:spPr>
        <p:txBody>
          <a:bodyPr>
            <a:noAutofit/>
          </a:bodyPr>
          <a:lstStyle/>
          <a:p>
            <a:pPr algn="ctr"/>
            <a:r>
              <a:rPr lang="es-ES" sz="4400" dirty="0">
                <a:solidFill>
                  <a:srgbClr val="FF0000"/>
                </a:solidFill>
              </a:rPr>
              <a:t>MODALIDAD DE HUMANIDADES Y CIENCIAS SOCIALES</a:t>
            </a:r>
          </a:p>
        </p:txBody>
      </p:sp>
      <p:sp>
        <p:nvSpPr>
          <p:cNvPr id="4" name="CuadroTexto 3">
            <a:extLst>
              <a:ext uri="{FF2B5EF4-FFF2-40B4-BE49-F238E27FC236}">
                <a16:creationId xmlns="" xmlns:a16="http://schemas.microsoft.com/office/drawing/2014/main" id="{7C140396-5758-4540-B377-B0D5E9F15F89}"/>
              </a:ext>
            </a:extLst>
          </p:cNvPr>
          <p:cNvSpPr txBox="1"/>
          <p:nvPr/>
        </p:nvSpPr>
        <p:spPr>
          <a:xfrm>
            <a:off x="998621" y="1937084"/>
            <a:ext cx="9841832" cy="2246769"/>
          </a:xfrm>
          <a:prstGeom prst="rect">
            <a:avLst/>
          </a:prstGeom>
          <a:noFill/>
        </p:spPr>
        <p:txBody>
          <a:bodyPr wrap="square" rtlCol="0">
            <a:spAutoFit/>
          </a:bodyPr>
          <a:lstStyle/>
          <a:p>
            <a:pPr marL="342900" indent="-342900">
              <a:buFont typeface="+mj-lt"/>
              <a:buAutoNum type="arabicPeriod"/>
            </a:pPr>
            <a:r>
              <a:rPr lang="es-ES" sz="2000" b="1" dirty="0"/>
              <a:t>HUMANIDADES: </a:t>
            </a:r>
          </a:p>
          <a:p>
            <a:pPr marL="800100" lvl="1" indent="-342900">
              <a:buFont typeface="+mj-lt"/>
              <a:buAutoNum type="arabicPeriod"/>
            </a:pPr>
            <a:r>
              <a:rPr lang="es-ES" sz="2000" dirty="0"/>
              <a:t>PERFIL DEL ALUMNO: Alumnos con gusto por la lectura y la literatura, buena capacidad de comprensión, intereses humanísticos, gusto por la historia , preocupados por los temas sociales.,…. </a:t>
            </a:r>
          </a:p>
          <a:p>
            <a:pPr marL="800100" lvl="1" indent="-342900">
              <a:buFont typeface="+mj-lt"/>
              <a:buAutoNum type="arabicPeriod"/>
            </a:pPr>
            <a:r>
              <a:rPr lang="es-ES" sz="2000" dirty="0"/>
              <a:t>CARRERAS VINCULADAS: ARTE y HUMANIDADES (Bellas Artes, Historia, Historia del Arte,…), CIENCIAS SOCIALES y JURÍDICAS (Derecho, Trabajo social, Magisterio, Ciencias de la Actividad Física y Deportiva, Periodismo, Pedagogía,…)</a:t>
            </a:r>
          </a:p>
        </p:txBody>
      </p:sp>
      <p:sp>
        <p:nvSpPr>
          <p:cNvPr id="5" name="CuadroTexto 4">
            <a:extLst>
              <a:ext uri="{FF2B5EF4-FFF2-40B4-BE49-F238E27FC236}">
                <a16:creationId xmlns="" xmlns:a16="http://schemas.microsoft.com/office/drawing/2014/main" id="{D83B1BBB-0E6A-43BC-83E3-CF0D6792B053}"/>
              </a:ext>
            </a:extLst>
          </p:cNvPr>
          <p:cNvSpPr txBox="1"/>
          <p:nvPr/>
        </p:nvSpPr>
        <p:spPr>
          <a:xfrm>
            <a:off x="998621" y="4183853"/>
            <a:ext cx="10029728" cy="1631216"/>
          </a:xfrm>
          <a:prstGeom prst="rect">
            <a:avLst/>
          </a:prstGeom>
          <a:noFill/>
        </p:spPr>
        <p:txBody>
          <a:bodyPr wrap="square" rtlCol="0">
            <a:spAutoFit/>
          </a:bodyPr>
          <a:lstStyle/>
          <a:p>
            <a:r>
              <a:rPr lang="es-ES" sz="2000" dirty="0"/>
              <a:t>2. </a:t>
            </a:r>
            <a:r>
              <a:rPr lang="es-ES" sz="2000" b="1" dirty="0"/>
              <a:t>CIENCIAS SOCIALES</a:t>
            </a:r>
          </a:p>
          <a:p>
            <a:pPr algn="just"/>
            <a:r>
              <a:rPr lang="es-ES" sz="2000" dirty="0"/>
              <a:t>	1. PERFIL DEL ALUMNO:  Alumnos interesado en temas sociales, económicos y políticos. </a:t>
            </a:r>
          </a:p>
          <a:p>
            <a:pPr algn="just"/>
            <a:r>
              <a:rPr lang="es-ES" sz="2000" dirty="0"/>
              <a:t>	2. CARRERAS VINCULADAS: ARTE Y HUMANIDADES: Bellas artes, Historia del Arte,… CIENCIAS SOCIALES y JURÍDICAS (Derecho, Trabajo social, Magisterio, Ciencias de la Actividad Física y Deportiva, Periodismo, Pedagogía,…)</a:t>
            </a:r>
          </a:p>
        </p:txBody>
      </p:sp>
    </p:spTree>
    <p:extLst>
      <p:ext uri="{BB962C8B-B14F-4D97-AF65-F5344CB8AC3E}">
        <p14:creationId xmlns="" xmlns:p14="http://schemas.microsoft.com/office/powerpoint/2010/main" val="70157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0CABCAE3-64FC-4149-819F-2C18128241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3" name="Picture 72">
            <a:extLst>
              <a:ext uri="{FF2B5EF4-FFF2-40B4-BE49-F238E27FC236}">
                <a16:creationId xmlns="" xmlns:a16="http://schemas.microsoft.com/office/drawing/2014/main" id="{012FDCFE-9AD2-4D8A-8CBF-B3AA37EBF6D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cxnSp>
        <p:nvCxnSpPr>
          <p:cNvPr id="75" name="Straight Connector 74">
            <a:extLst>
              <a:ext uri="{FF2B5EF4-FFF2-40B4-BE49-F238E27FC236}">
                <a16:creationId xmlns="" xmlns:a16="http://schemas.microsoft.com/office/drawing/2014/main" id="{FBD463FC-4CA8-4FF4-85A3-AF9F4B98D21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BECF35C3-8B44-4F4B-BD25-4C01823DB2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9" name="Rectangle 78">
            <a:extLst>
              <a:ext uri="{FF2B5EF4-FFF2-40B4-BE49-F238E27FC236}">
                <a16:creationId xmlns="" xmlns:a16="http://schemas.microsoft.com/office/drawing/2014/main" id="{8BC298DB-2D5C-40A1-9A78-6B4A12198A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 xmlns:a16="http://schemas.microsoft.com/office/drawing/2014/main" id="{35C2355B-7CE9-4192-9142-A41CA0A0C0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 xmlns:a16="http://schemas.microsoft.com/office/drawing/2014/main" id="{F6DF3094-9070-4BC9-83F2-01D2A42B381B}"/>
              </a:ext>
            </a:extLst>
          </p:cNvPr>
          <p:cNvSpPr>
            <a:spLocks noGrp="1"/>
          </p:cNvSpPr>
          <p:nvPr>
            <p:ph type="title"/>
          </p:nvPr>
        </p:nvSpPr>
        <p:spPr>
          <a:xfrm>
            <a:off x="6214562" y="967167"/>
            <a:ext cx="4521944" cy="2374516"/>
          </a:xfrm>
        </p:spPr>
        <p:txBody>
          <a:bodyPr vert="horz" lIns="91440" tIns="45720" rIns="91440" bIns="0" rtlCol="0" anchor="b">
            <a:normAutofit/>
          </a:bodyPr>
          <a:lstStyle/>
          <a:p>
            <a:pPr algn="ctr"/>
            <a:r>
              <a:rPr lang="en-US" sz="4800" dirty="0"/>
              <a:t>1º </a:t>
            </a:r>
            <a:r>
              <a:rPr lang="en-US" sz="4800" dirty="0" err="1"/>
              <a:t>bach</a:t>
            </a:r>
            <a:r>
              <a:rPr lang="en-US" sz="4800" dirty="0"/>
              <a:t>. </a:t>
            </a:r>
            <a:r>
              <a:rPr lang="en-US" sz="4800" dirty="0" err="1"/>
              <a:t>Humanidades</a:t>
            </a:r>
            <a:r>
              <a:rPr lang="en-US" sz="4800" dirty="0"/>
              <a:t> y </a:t>
            </a:r>
            <a:r>
              <a:rPr lang="en-US" sz="4800" dirty="0" err="1"/>
              <a:t>cc.ss</a:t>
            </a:r>
            <a:r>
              <a:rPr lang="en-US" sz="4800" dirty="0"/>
              <a:t>.</a:t>
            </a:r>
          </a:p>
        </p:txBody>
      </p:sp>
      <p:pic>
        <p:nvPicPr>
          <p:cNvPr id="1026" name="Picture 2" descr="Humanidades y CCSS">
            <a:extLst>
              <a:ext uri="{FF2B5EF4-FFF2-40B4-BE49-F238E27FC236}">
                <a16:creationId xmlns="" xmlns:a16="http://schemas.microsoft.com/office/drawing/2014/main" id="{1A9C0697-E25D-4657-8F5A-688B32BCFCF0}"/>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23320" y="41596"/>
            <a:ext cx="4654120" cy="608381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3" name="Straight Connector 82">
            <a:extLst>
              <a:ext uri="{FF2B5EF4-FFF2-40B4-BE49-F238E27FC236}">
                <a16:creationId xmlns="" xmlns:a16="http://schemas.microsoft.com/office/drawing/2014/main" id="{06D05ED8-39E4-42F8-92CB-704C2BD0D21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79647" y="3526496"/>
            <a:ext cx="414993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5" name="Picture 84">
            <a:extLst>
              <a:ext uri="{FF2B5EF4-FFF2-40B4-BE49-F238E27FC236}">
                <a16:creationId xmlns="" xmlns:a16="http://schemas.microsoft.com/office/drawing/2014/main" id="{45CE2E7C-6AA3-4710-825D-4CDDF788C7B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cxnSp>
        <p:nvCxnSpPr>
          <p:cNvPr id="87" name="Straight Connector 86">
            <a:extLst>
              <a:ext uri="{FF2B5EF4-FFF2-40B4-BE49-F238E27FC236}">
                <a16:creationId xmlns="" xmlns:a16="http://schemas.microsoft.com/office/drawing/2014/main" id="{3256C6C3-0EDC-4651-AB37-9F26CFAA6C8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22622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02033A1-7C6E-468D-A3A5-34BFBF638B1A}"/>
              </a:ext>
            </a:extLst>
          </p:cNvPr>
          <p:cNvSpPr>
            <a:spLocks noGrp="1"/>
          </p:cNvSpPr>
          <p:nvPr>
            <p:ph type="title"/>
          </p:nvPr>
        </p:nvSpPr>
        <p:spPr>
          <a:xfrm>
            <a:off x="1166191" y="587848"/>
            <a:ext cx="4809565" cy="776288"/>
          </a:xfrm>
        </p:spPr>
        <p:txBody>
          <a:bodyPr>
            <a:noAutofit/>
          </a:bodyPr>
          <a:lstStyle/>
          <a:p>
            <a:r>
              <a:rPr lang="es-ES" sz="2800" dirty="0">
                <a:solidFill>
                  <a:srgbClr val="FF0000"/>
                </a:solidFill>
              </a:rPr>
              <a:t>MODALIDAD DE BACHILLERATO</a:t>
            </a:r>
          </a:p>
        </p:txBody>
      </p:sp>
      <p:sp>
        <p:nvSpPr>
          <p:cNvPr id="5" name="CuadroTexto 4">
            <a:extLst>
              <a:ext uri="{FF2B5EF4-FFF2-40B4-BE49-F238E27FC236}">
                <a16:creationId xmlns="" xmlns:a16="http://schemas.microsoft.com/office/drawing/2014/main" id="{D0A8AE92-221D-4F61-9959-A8F564539F79}"/>
              </a:ext>
            </a:extLst>
          </p:cNvPr>
          <p:cNvSpPr txBox="1"/>
          <p:nvPr/>
        </p:nvSpPr>
        <p:spPr>
          <a:xfrm>
            <a:off x="7001301" y="470252"/>
            <a:ext cx="4155141" cy="954107"/>
          </a:xfrm>
          <a:prstGeom prst="rect">
            <a:avLst/>
          </a:prstGeom>
          <a:noFill/>
        </p:spPr>
        <p:txBody>
          <a:bodyPr wrap="square" rtlCol="0">
            <a:spAutoFit/>
          </a:bodyPr>
          <a:lstStyle/>
          <a:p>
            <a:r>
              <a:rPr lang="es-ES" sz="2800" dirty="0">
                <a:solidFill>
                  <a:srgbClr val="FF0000"/>
                </a:solidFill>
              </a:rPr>
              <a:t>RAMAS DE CONOCIMIENTO</a:t>
            </a:r>
          </a:p>
        </p:txBody>
      </p:sp>
      <p:sp>
        <p:nvSpPr>
          <p:cNvPr id="7" name="CuadroTexto 6">
            <a:extLst>
              <a:ext uri="{FF2B5EF4-FFF2-40B4-BE49-F238E27FC236}">
                <a16:creationId xmlns="" xmlns:a16="http://schemas.microsoft.com/office/drawing/2014/main" id="{F3BC950B-7475-4ED0-9BE1-F8522F654575}"/>
              </a:ext>
            </a:extLst>
          </p:cNvPr>
          <p:cNvSpPr txBox="1"/>
          <p:nvPr/>
        </p:nvSpPr>
        <p:spPr>
          <a:xfrm>
            <a:off x="1166191" y="1956713"/>
            <a:ext cx="2439228" cy="523220"/>
          </a:xfrm>
          <a:prstGeom prst="rect">
            <a:avLst/>
          </a:prstGeom>
          <a:noFill/>
        </p:spPr>
        <p:txBody>
          <a:bodyPr wrap="square" rtlCol="0">
            <a:spAutoFit/>
          </a:bodyPr>
          <a:lstStyle/>
          <a:p>
            <a:r>
              <a:rPr lang="es-ES" sz="2800" dirty="0"/>
              <a:t>B. ARTES</a:t>
            </a:r>
          </a:p>
        </p:txBody>
      </p:sp>
      <p:sp>
        <p:nvSpPr>
          <p:cNvPr id="8" name="CuadroTexto 7">
            <a:extLst>
              <a:ext uri="{FF2B5EF4-FFF2-40B4-BE49-F238E27FC236}">
                <a16:creationId xmlns="" xmlns:a16="http://schemas.microsoft.com/office/drawing/2014/main" id="{8B42A35F-A0EB-480E-8BFC-5C526126F432}"/>
              </a:ext>
            </a:extLst>
          </p:cNvPr>
          <p:cNvSpPr txBox="1"/>
          <p:nvPr/>
        </p:nvSpPr>
        <p:spPr>
          <a:xfrm>
            <a:off x="1166191" y="2807853"/>
            <a:ext cx="2756452" cy="1384995"/>
          </a:xfrm>
          <a:prstGeom prst="rect">
            <a:avLst/>
          </a:prstGeom>
          <a:noFill/>
        </p:spPr>
        <p:txBody>
          <a:bodyPr wrap="square" rtlCol="0">
            <a:spAutoFit/>
          </a:bodyPr>
          <a:lstStyle/>
          <a:p>
            <a:r>
              <a:rPr lang="es-ES" sz="2800" dirty="0"/>
              <a:t>B. DE HUMANIDADES Y CC.SS.</a:t>
            </a:r>
          </a:p>
        </p:txBody>
      </p:sp>
      <p:sp>
        <p:nvSpPr>
          <p:cNvPr id="9" name="CuadroTexto 8">
            <a:extLst>
              <a:ext uri="{FF2B5EF4-FFF2-40B4-BE49-F238E27FC236}">
                <a16:creationId xmlns="" xmlns:a16="http://schemas.microsoft.com/office/drawing/2014/main" id="{D1821C61-BC12-4C6A-B53A-68CF17E3229E}"/>
              </a:ext>
            </a:extLst>
          </p:cNvPr>
          <p:cNvSpPr txBox="1"/>
          <p:nvPr/>
        </p:nvSpPr>
        <p:spPr>
          <a:xfrm>
            <a:off x="1175352" y="4623713"/>
            <a:ext cx="2610679" cy="954107"/>
          </a:xfrm>
          <a:prstGeom prst="rect">
            <a:avLst/>
          </a:prstGeom>
          <a:noFill/>
        </p:spPr>
        <p:txBody>
          <a:bodyPr wrap="square" rtlCol="0">
            <a:spAutoFit/>
          </a:bodyPr>
          <a:lstStyle/>
          <a:p>
            <a:r>
              <a:rPr lang="es-ES" sz="2800" dirty="0"/>
              <a:t>B. DE CIENCIAS E INGENIERÍA</a:t>
            </a:r>
          </a:p>
        </p:txBody>
      </p:sp>
      <p:sp>
        <p:nvSpPr>
          <p:cNvPr id="10" name="CuadroTexto 9">
            <a:extLst>
              <a:ext uri="{FF2B5EF4-FFF2-40B4-BE49-F238E27FC236}">
                <a16:creationId xmlns="" xmlns:a16="http://schemas.microsoft.com/office/drawing/2014/main" id="{60FA4744-5E34-4070-AD93-B5116F5F4B99}"/>
              </a:ext>
            </a:extLst>
          </p:cNvPr>
          <p:cNvSpPr txBox="1"/>
          <p:nvPr/>
        </p:nvSpPr>
        <p:spPr>
          <a:xfrm>
            <a:off x="7001301" y="1945651"/>
            <a:ext cx="3034747" cy="400110"/>
          </a:xfrm>
          <a:prstGeom prst="rect">
            <a:avLst/>
          </a:prstGeom>
          <a:noFill/>
        </p:spPr>
        <p:txBody>
          <a:bodyPr wrap="square" rtlCol="0">
            <a:spAutoFit/>
          </a:bodyPr>
          <a:lstStyle/>
          <a:p>
            <a:r>
              <a:rPr lang="es-ES" sz="2000" dirty="0"/>
              <a:t>ARTE Y HUMANIDAD</a:t>
            </a:r>
            <a:r>
              <a:rPr lang="es-ES" dirty="0"/>
              <a:t>ES</a:t>
            </a:r>
          </a:p>
        </p:txBody>
      </p:sp>
      <p:sp>
        <p:nvSpPr>
          <p:cNvPr id="11" name="CuadroTexto 10">
            <a:extLst>
              <a:ext uri="{FF2B5EF4-FFF2-40B4-BE49-F238E27FC236}">
                <a16:creationId xmlns="" xmlns:a16="http://schemas.microsoft.com/office/drawing/2014/main" id="{A5E3B27F-4FE9-4B54-9FA1-0045AE62466A}"/>
              </a:ext>
            </a:extLst>
          </p:cNvPr>
          <p:cNvSpPr txBox="1"/>
          <p:nvPr/>
        </p:nvSpPr>
        <p:spPr>
          <a:xfrm>
            <a:off x="6904383" y="2695521"/>
            <a:ext cx="4155141" cy="400110"/>
          </a:xfrm>
          <a:prstGeom prst="rect">
            <a:avLst/>
          </a:prstGeom>
          <a:noFill/>
        </p:spPr>
        <p:txBody>
          <a:bodyPr wrap="square" rtlCol="0">
            <a:spAutoFit/>
          </a:bodyPr>
          <a:lstStyle/>
          <a:p>
            <a:r>
              <a:rPr lang="es-ES" sz="2000" dirty="0"/>
              <a:t>CIENCIAS SOCIALES Y JURÍDICAS</a:t>
            </a:r>
          </a:p>
        </p:txBody>
      </p:sp>
      <p:sp>
        <p:nvSpPr>
          <p:cNvPr id="12" name="CuadroTexto 11">
            <a:extLst>
              <a:ext uri="{FF2B5EF4-FFF2-40B4-BE49-F238E27FC236}">
                <a16:creationId xmlns="" xmlns:a16="http://schemas.microsoft.com/office/drawing/2014/main" id="{ABAE1951-AF7B-410A-8F86-0FEF2AA75610}"/>
              </a:ext>
            </a:extLst>
          </p:cNvPr>
          <p:cNvSpPr txBox="1"/>
          <p:nvPr/>
        </p:nvSpPr>
        <p:spPr>
          <a:xfrm>
            <a:off x="7050156" y="3500350"/>
            <a:ext cx="2428348" cy="400110"/>
          </a:xfrm>
          <a:prstGeom prst="rect">
            <a:avLst/>
          </a:prstGeom>
          <a:noFill/>
        </p:spPr>
        <p:txBody>
          <a:bodyPr wrap="square" rtlCol="0">
            <a:spAutoFit/>
          </a:bodyPr>
          <a:lstStyle/>
          <a:p>
            <a:r>
              <a:rPr lang="es-ES" sz="2000" dirty="0"/>
              <a:t>CIENCIAS</a:t>
            </a:r>
          </a:p>
        </p:txBody>
      </p:sp>
      <p:sp>
        <p:nvSpPr>
          <p:cNvPr id="13" name="CuadroTexto 12">
            <a:extLst>
              <a:ext uri="{FF2B5EF4-FFF2-40B4-BE49-F238E27FC236}">
                <a16:creationId xmlns="" xmlns:a16="http://schemas.microsoft.com/office/drawing/2014/main" id="{B814818F-760E-491E-B942-4F51E874EC68}"/>
              </a:ext>
            </a:extLst>
          </p:cNvPr>
          <p:cNvSpPr txBox="1"/>
          <p:nvPr/>
        </p:nvSpPr>
        <p:spPr>
          <a:xfrm>
            <a:off x="6979317" y="4264061"/>
            <a:ext cx="3988904" cy="400110"/>
          </a:xfrm>
          <a:prstGeom prst="rect">
            <a:avLst/>
          </a:prstGeom>
          <a:noFill/>
        </p:spPr>
        <p:txBody>
          <a:bodyPr wrap="square" rtlCol="0">
            <a:spAutoFit/>
          </a:bodyPr>
          <a:lstStyle/>
          <a:p>
            <a:r>
              <a:rPr lang="es-ES" sz="2000" dirty="0"/>
              <a:t>CIENCIAS DE LA SALUD</a:t>
            </a:r>
          </a:p>
        </p:txBody>
      </p:sp>
      <p:sp>
        <p:nvSpPr>
          <p:cNvPr id="14" name="CuadroTexto 13">
            <a:extLst>
              <a:ext uri="{FF2B5EF4-FFF2-40B4-BE49-F238E27FC236}">
                <a16:creationId xmlns="" xmlns:a16="http://schemas.microsoft.com/office/drawing/2014/main" id="{F651395F-0AE8-4EA0-983B-8DD3D96850AB}"/>
              </a:ext>
            </a:extLst>
          </p:cNvPr>
          <p:cNvSpPr txBox="1"/>
          <p:nvPr/>
        </p:nvSpPr>
        <p:spPr>
          <a:xfrm>
            <a:off x="7027776" y="5082511"/>
            <a:ext cx="3891986" cy="400110"/>
          </a:xfrm>
          <a:prstGeom prst="rect">
            <a:avLst/>
          </a:prstGeom>
          <a:noFill/>
        </p:spPr>
        <p:txBody>
          <a:bodyPr wrap="square" rtlCol="0">
            <a:spAutoFit/>
          </a:bodyPr>
          <a:lstStyle/>
          <a:p>
            <a:r>
              <a:rPr lang="es-ES" sz="2000" dirty="0"/>
              <a:t>INGENIERÍA Y ARQUITECTURA</a:t>
            </a:r>
          </a:p>
        </p:txBody>
      </p:sp>
      <p:cxnSp>
        <p:nvCxnSpPr>
          <p:cNvPr id="24" name="Conector recto de flecha 23">
            <a:extLst>
              <a:ext uri="{FF2B5EF4-FFF2-40B4-BE49-F238E27FC236}">
                <a16:creationId xmlns="" xmlns:a16="http://schemas.microsoft.com/office/drawing/2014/main" id="{832980DF-D69D-42C9-9028-21916D53FA6C}"/>
              </a:ext>
            </a:extLst>
          </p:cNvPr>
          <p:cNvCxnSpPr>
            <a:cxnSpLocks/>
            <a:stCxn id="8" idx="3"/>
          </p:cNvCxnSpPr>
          <p:nvPr/>
        </p:nvCxnSpPr>
        <p:spPr>
          <a:xfrm flipV="1">
            <a:off x="3922643" y="2176469"/>
            <a:ext cx="2810289" cy="1323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 xmlns:a16="http://schemas.microsoft.com/office/drawing/2014/main" id="{6922D022-9CFF-476A-894C-63B26F0AC3CA}"/>
              </a:ext>
            </a:extLst>
          </p:cNvPr>
          <p:cNvCxnSpPr>
            <a:cxnSpLocks/>
            <a:stCxn id="8" idx="3"/>
          </p:cNvCxnSpPr>
          <p:nvPr/>
        </p:nvCxnSpPr>
        <p:spPr>
          <a:xfrm flipV="1">
            <a:off x="3922643" y="2952397"/>
            <a:ext cx="2810289" cy="547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 xmlns:a16="http://schemas.microsoft.com/office/drawing/2014/main" id="{1C9CB2E1-CDCF-4732-9CCB-68FAFC0A90DE}"/>
              </a:ext>
            </a:extLst>
          </p:cNvPr>
          <p:cNvCxnSpPr>
            <a:cxnSpLocks/>
            <a:stCxn id="9" idx="3"/>
          </p:cNvCxnSpPr>
          <p:nvPr/>
        </p:nvCxnSpPr>
        <p:spPr>
          <a:xfrm flipV="1">
            <a:off x="3786031" y="3816829"/>
            <a:ext cx="3144827" cy="1283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 xmlns:a16="http://schemas.microsoft.com/office/drawing/2014/main" id="{F9A255CA-76CC-4508-8F78-81EE68A73E2A}"/>
              </a:ext>
            </a:extLst>
          </p:cNvPr>
          <p:cNvCxnSpPr>
            <a:cxnSpLocks/>
            <a:stCxn id="9" idx="3"/>
            <a:endCxn id="13" idx="1"/>
          </p:cNvCxnSpPr>
          <p:nvPr/>
        </p:nvCxnSpPr>
        <p:spPr>
          <a:xfrm flipV="1">
            <a:off x="3786031" y="4464116"/>
            <a:ext cx="3193286" cy="636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 xmlns:a16="http://schemas.microsoft.com/office/drawing/2014/main" id="{1737527A-1580-4559-9D00-6061375AF483}"/>
              </a:ext>
            </a:extLst>
          </p:cNvPr>
          <p:cNvCxnSpPr>
            <a:cxnSpLocks/>
            <a:stCxn id="9" idx="3"/>
          </p:cNvCxnSpPr>
          <p:nvPr/>
        </p:nvCxnSpPr>
        <p:spPr>
          <a:xfrm>
            <a:off x="3786031" y="5100767"/>
            <a:ext cx="3184629" cy="108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 xmlns:a16="http://schemas.microsoft.com/office/drawing/2014/main" id="{74983257-D6BE-423B-995E-0F9FF15648E1}"/>
              </a:ext>
            </a:extLst>
          </p:cNvPr>
          <p:cNvCxnSpPr>
            <a:cxnSpLocks/>
          </p:cNvCxnSpPr>
          <p:nvPr/>
        </p:nvCxnSpPr>
        <p:spPr>
          <a:xfrm>
            <a:off x="3917575" y="2176469"/>
            <a:ext cx="27564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65990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69135D6-F02C-4738-AB46-652786F92A1E}"/>
              </a:ext>
            </a:extLst>
          </p:cNvPr>
          <p:cNvSpPr>
            <a:spLocks noGrp="1"/>
          </p:cNvSpPr>
          <p:nvPr>
            <p:ph type="title"/>
          </p:nvPr>
        </p:nvSpPr>
        <p:spPr>
          <a:xfrm>
            <a:off x="1294362" y="274432"/>
            <a:ext cx="9603275" cy="1049235"/>
          </a:xfrm>
        </p:spPr>
        <p:txBody>
          <a:bodyPr>
            <a:noAutofit/>
          </a:bodyPr>
          <a:lstStyle/>
          <a:p>
            <a:pPr algn="ctr"/>
            <a:r>
              <a:rPr lang="es-ES" sz="4400" dirty="0">
                <a:solidFill>
                  <a:srgbClr val="FF0000"/>
                </a:solidFill>
              </a:rPr>
              <a:t>ORDENACIÓN DE LAS NUEVAS ENSEÑANZAS UNIVERSITARIAS</a:t>
            </a:r>
          </a:p>
        </p:txBody>
      </p:sp>
      <p:sp>
        <p:nvSpPr>
          <p:cNvPr id="3" name="CuadroTexto 2">
            <a:extLst>
              <a:ext uri="{FF2B5EF4-FFF2-40B4-BE49-F238E27FC236}">
                <a16:creationId xmlns="" xmlns:a16="http://schemas.microsoft.com/office/drawing/2014/main" id="{6CCB5DDB-FF2D-4FB6-8FBE-689D3491D006}"/>
              </a:ext>
            </a:extLst>
          </p:cNvPr>
          <p:cNvSpPr txBox="1"/>
          <p:nvPr/>
        </p:nvSpPr>
        <p:spPr>
          <a:xfrm>
            <a:off x="543339" y="1937282"/>
            <a:ext cx="11131826" cy="2246769"/>
          </a:xfrm>
          <a:prstGeom prst="rect">
            <a:avLst/>
          </a:prstGeom>
          <a:noFill/>
        </p:spPr>
        <p:txBody>
          <a:bodyPr wrap="square" rtlCol="0">
            <a:spAutoFit/>
          </a:bodyPr>
          <a:lstStyle/>
          <a:p>
            <a:pPr algn="ctr"/>
            <a:r>
              <a:rPr lang="es-ES" sz="2800" dirty="0"/>
              <a:t>Cada título universitario está adscrito a una rama de conocimiento pero esto no sigue un criterio unánime para todas las universidades. Cada Universidad tendrán que delimitar qué títulos de Grado se adscriben a cada rama de manera que los alumnos puedan hacerse una idea de qué materias les convienen cursar en Bachillerato de cara a la </a:t>
            </a:r>
            <a:r>
              <a:rPr lang="es-ES" sz="2800" dirty="0" err="1"/>
              <a:t>EvAU</a:t>
            </a:r>
            <a:r>
              <a:rPr lang="es-ES" sz="2800" dirty="0"/>
              <a:t>. </a:t>
            </a:r>
          </a:p>
        </p:txBody>
      </p:sp>
      <p:sp>
        <p:nvSpPr>
          <p:cNvPr id="4" name="CuadroTexto 3">
            <a:extLst>
              <a:ext uri="{FF2B5EF4-FFF2-40B4-BE49-F238E27FC236}">
                <a16:creationId xmlns="" xmlns:a16="http://schemas.microsoft.com/office/drawing/2014/main" id="{7EAAF9A0-E532-4893-93B1-BC88E9DDC270}"/>
              </a:ext>
            </a:extLst>
          </p:cNvPr>
          <p:cNvSpPr txBox="1"/>
          <p:nvPr/>
        </p:nvSpPr>
        <p:spPr>
          <a:xfrm>
            <a:off x="768627" y="4167133"/>
            <a:ext cx="10575234" cy="1815882"/>
          </a:xfrm>
          <a:prstGeom prst="rect">
            <a:avLst/>
          </a:prstGeom>
          <a:noFill/>
        </p:spPr>
        <p:txBody>
          <a:bodyPr wrap="square" rtlCol="0">
            <a:spAutoFit/>
          </a:bodyPr>
          <a:lstStyle/>
          <a:p>
            <a:pPr algn="ctr"/>
            <a:r>
              <a:rPr lang="es-ES" sz="2800" dirty="0"/>
              <a:t>Más información:</a:t>
            </a:r>
          </a:p>
          <a:p>
            <a:pPr marL="285750" indent="-285750" algn="ctr">
              <a:buFont typeface="Arial" panose="020B0604020202020204" pitchFamily="34" charset="0"/>
              <a:buChar char="•"/>
            </a:pPr>
            <a:r>
              <a:rPr lang="es-ES" sz="2800" dirty="0">
                <a:hlinkClick r:id="rId2"/>
              </a:rPr>
              <a:t>www.educación.es</a:t>
            </a:r>
            <a:r>
              <a:rPr lang="es-ES" sz="2800" dirty="0"/>
              <a:t>  www.universidad.es ( web del Ministerio de Educación)</a:t>
            </a:r>
          </a:p>
          <a:p>
            <a:pPr marL="285750" indent="-285750" algn="ctr">
              <a:buFont typeface="Arial" panose="020B0604020202020204" pitchFamily="34" charset="0"/>
              <a:buChar char="•"/>
            </a:pPr>
            <a:r>
              <a:rPr lang="es-ES" sz="2800" dirty="0"/>
              <a:t>Web de cada Universidad. </a:t>
            </a:r>
          </a:p>
        </p:txBody>
      </p:sp>
    </p:spTree>
    <p:extLst>
      <p:ext uri="{BB962C8B-B14F-4D97-AF65-F5344CB8AC3E}">
        <p14:creationId xmlns="" xmlns:p14="http://schemas.microsoft.com/office/powerpoint/2010/main" val="153959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3522FE7-5A29-4EF6-B1EF-2CA55748A7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 xmlns:a16="http://schemas.microsoft.com/office/drawing/2014/main" id="{C2192E09-EBC7-416C-B887-DFF915D7F43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 xmlns:a16="http://schemas.microsoft.com/office/drawing/2014/main" id="{2924498D-E084-44BE-A196-CFCE355643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3BBC7667-C352-4842-9AFD-E5C16AD002F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 xmlns:a16="http://schemas.microsoft.com/office/drawing/2014/main" id="{1BF0792A-0F2B-4A2E-AB38-0A4F18A307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F57DB18D-C2F1-4C8C-8808-9C01ECE683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9" name="Group 18">
            <a:extLst>
              <a:ext uri="{FF2B5EF4-FFF2-40B4-BE49-F238E27FC236}">
                <a16:creationId xmlns="" xmlns:a16="http://schemas.microsoft.com/office/drawing/2014/main" id="{E5D935FA-3336-4941-9214-E250A5727F4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445671" y="644327"/>
            <a:ext cx="9299965" cy="4811366"/>
            <a:chOff x="7639235" y="600024"/>
            <a:chExt cx="3898557" cy="6878929"/>
          </a:xfrm>
        </p:grpSpPr>
        <p:sp>
          <p:nvSpPr>
            <p:cNvPr id="20" name="Rectangle 19">
              <a:extLst>
                <a:ext uri="{FF2B5EF4-FFF2-40B4-BE49-F238E27FC236}">
                  <a16:creationId xmlns="" xmlns:a16="http://schemas.microsoft.com/office/drawing/2014/main" id="{45D9E2ED-FF90-4200-A7EE-6D41D6526F2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3A4BEB8D-68AD-4314-8A2B-F8DC85A5301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 xmlns:a16="http://schemas.microsoft.com/office/drawing/2014/main" id="{FB8C8AFB-C6D7-4590-BF55-9E6F64D7B40B}"/>
              </a:ext>
            </a:extLst>
          </p:cNvPr>
          <p:cNvSpPr>
            <a:spLocks noGrp="1"/>
          </p:cNvSpPr>
          <p:nvPr>
            <p:ph type="title"/>
          </p:nvPr>
        </p:nvSpPr>
        <p:spPr>
          <a:xfrm>
            <a:off x="2391408" y="1590734"/>
            <a:ext cx="7405874" cy="2520012"/>
          </a:xfrm>
          <a:solidFill>
            <a:schemeClr val="bg2"/>
          </a:solidFill>
        </p:spPr>
        <p:txBody>
          <a:bodyPr vert="horz" lIns="91440" tIns="45720" rIns="91440" bIns="0" rtlCol="0" anchor="ctr">
            <a:normAutofit/>
          </a:bodyPr>
          <a:lstStyle/>
          <a:p>
            <a:pPr algn="ctr"/>
            <a:r>
              <a:rPr lang="en-US" sz="6000" dirty="0">
                <a:solidFill>
                  <a:schemeClr val="tx2"/>
                </a:solidFill>
              </a:rPr>
              <a:t>FORMACIÓN PROFESIONAL DE GRADO MEDIO</a:t>
            </a:r>
          </a:p>
        </p:txBody>
      </p:sp>
      <p:cxnSp>
        <p:nvCxnSpPr>
          <p:cNvPr id="23" name="Straight Connector 22">
            <a:extLst>
              <a:ext uri="{FF2B5EF4-FFF2-40B4-BE49-F238E27FC236}">
                <a16:creationId xmlns="" xmlns:a16="http://schemas.microsoft.com/office/drawing/2014/main" id="{87F797D1-251E-41FE-9FF8-AD487DEF28A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 xmlns:a16="http://schemas.microsoft.com/office/drawing/2014/main" id="{09A0CE28-0E59-4F4D-9855-8A8DCE9A8E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 xmlns:a16="http://schemas.microsoft.com/office/drawing/2014/main" id="{75CC23F7-9F20-4C4B-8608-BD4DE9728FA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 xmlns:p14="http://schemas.microsoft.com/office/powerpoint/2010/main" val="422252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0CABCAE3-64FC-4149-819F-2C18128241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3" name="Picture 72">
            <a:extLst>
              <a:ext uri="{FF2B5EF4-FFF2-40B4-BE49-F238E27FC236}">
                <a16:creationId xmlns="" xmlns:a16="http://schemas.microsoft.com/office/drawing/2014/main" id="{012FDCFE-9AD2-4D8A-8CBF-B3AA37EBF6D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cxnSp>
        <p:nvCxnSpPr>
          <p:cNvPr id="75" name="Straight Connector 74">
            <a:extLst>
              <a:ext uri="{FF2B5EF4-FFF2-40B4-BE49-F238E27FC236}">
                <a16:creationId xmlns="" xmlns:a16="http://schemas.microsoft.com/office/drawing/2014/main" id="{FBD463FC-4CA8-4FF4-85A3-AF9F4B98D21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BECF35C3-8B44-4F4B-BD25-4C01823DB22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9" name="Rectangle 78">
            <a:extLst>
              <a:ext uri="{FF2B5EF4-FFF2-40B4-BE49-F238E27FC236}">
                <a16:creationId xmlns="" xmlns:a16="http://schemas.microsoft.com/office/drawing/2014/main" id="{8BC298DB-2D5C-40A1-9A78-6B4A12198A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 xmlns:a16="http://schemas.microsoft.com/office/drawing/2014/main" id="{35C2355B-7CE9-4192-9142-A41CA0A0C0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 xmlns:a16="http://schemas.microsoft.com/office/drawing/2014/main" id="{069B887B-D394-428F-A09E-9044E10D96D6}"/>
              </a:ext>
            </a:extLst>
          </p:cNvPr>
          <p:cNvSpPr>
            <a:spLocks noGrp="1"/>
          </p:cNvSpPr>
          <p:nvPr>
            <p:ph type="title"/>
          </p:nvPr>
        </p:nvSpPr>
        <p:spPr>
          <a:xfrm>
            <a:off x="6585200" y="967167"/>
            <a:ext cx="4151306" cy="2374516"/>
          </a:xfrm>
        </p:spPr>
        <p:txBody>
          <a:bodyPr vert="horz" lIns="91440" tIns="45720" rIns="91440" bIns="0" rtlCol="0" anchor="b">
            <a:normAutofit/>
          </a:bodyPr>
          <a:lstStyle/>
          <a:p>
            <a:pPr algn="ctr"/>
            <a:r>
              <a:rPr lang="en-US" sz="4800" dirty="0">
                <a:solidFill>
                  <a:srgbClr val="FF0000"/>
                </a:solidFill>
              </a:rPr>
              <a:t>SISTEMA EDUCATIVO ESPAÑOL</a:t>
            </a:r>
          </a:p>
        </p:txBody>
      </p:sp>
      <p:pic>
        <p:nvPicPr>
          <p:cNvPr id="1026" name="Picture 2" descr="Resultado de imagen de sistema educativo en clm esquema">
            <a:extLst>
              <a:ext uri="{FF2B5EF4-FFF2-40B4-BE49-F238E27FC236}">
                <a16:creationId xmlns="" xmlns:a16="http://schemas.microsoft.com/office/drawing/2014/main" id="{FE29045D-024A-4AE0-87DC-92682F3C8644}"/>
              </a:ext>
            </a:extLst>
          </p:cNvPr>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tretch>
            <a:fillRect/>
          </a:stretch>
        </p:blipFill>
        <p:spPr bwMode="auto">
          <a:xfrm>
            <a:off x="1405530" y="166406"/>
            <a:ext cx="4394769" cy="595901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3" name="Straight Connector 82">
            <a:extLst>
              <a:ext uri="{FF2B5EF4-FFF2-40B4-BE49-F238E27FC236}">
                <a16:creationId xmlns="" xmlns:a16="http://schemas.microsoft.com/office/drawing/2014/main" id="{06D05ED8-39E4-42F8-92CB-704C2BD0D21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79647" y="3526496"/>
            <a:ext cx="414993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5" name="Picture 84">
            <a:extLst>
              <a:ext uri="{FF2B5EF4-FFF2-40B4-BE49-F238E27FC236}">
                <a16:creationId xmlns="" xmlns:a16="http://schemas.microsoft.com/office/drawing/2014/main" id="{45CE2E7C-6AA3-4710-825D-4CDDF788C7B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cxnSp>
        <p:nvCxnSpPr>
          <p:cNvPr id="87" name="Straight Connector 86">
            <a:extLst>
              <a:ext uri="{FF2B5EF4-FFF2-40B4-BE49-F238E27FC236}">
                <a16:creationId xmlns="" xmlns:a16="http://schemas.microsoft.com/office/drawing/2014/main" id="{3256C6C3-0EDC-4651-AB37-9F26CFAA6C8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10393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2E857D2-26C0-4C84-80DD-12B9E187EC50}"/>
              </a:ext>
            </a:extLst>
          </p:cNvPr>
          <p:cNvSpPr>
            <a:spLocks noGrp="1"/>
          </p:cNvSpPr>
          <p:nvPr>
            <p:ph type="title"/>
          </p:nvPr>
        </p:nvSpPr>
        <p:spPr/>
        <p:txBody>
          <a:bodyPr>
            <a:normAutofit/>
          </a:bodyPr>
          <a:lstStyle/>
          <a:p>
            <a:pPr algn="ctr"/>
            <a:r>
              <a:rPr lang="es-ES" sz="4400" dirty="0">
                <a:solidFill>
                  <a:srgbClr val="FF0000"/>
                </a:solidFill>
              </a:rPr>
              <a:t>CFPGM</a:t>
            </a:r>
          </a:p>
        </p:txBody>
      </p:sp>
      <p:sp>
        <p:nvSpPr>
          <p:cNvPr id="3" name="CuadroTexto 2">
            <a:extLst>
              <a:ext uri="{FF2B5EF4-FFF2-40B4-BE49-F238E27FC236}">
                <a16:creationId xmlns="" xmlns:a16="http://schemas.microsoft.com/office/drawing/2014/main" id="{FA0D035E-EFA2-4F83-8A76-D3109DFEFFBB}"/>
              </a:ext>
            </a:extLst>
          </p:cNvPr>
          <p:cNvSpPr txBox="1"/>
          <p:nvPr/>
        </p:nvSpPr>
        <p:spPr>
          <a:xfrm>
            <a:off x="1292087" y="1853754"/>
            <a:ext cx="9607826" cy="3785652"/>
          </a:xfrm>
          <a:prstGeom prst="rect">
            <a:avLst/>
          </a:prstGeom>
          <a:noFill/>
        </p:spPr>
        <p:txBody>
          <a:bodyPr wrap="square" rtlCol="0">
            <a:spAutoFit/>
          </a:bodyPr>
          <a:lstStyle/>
          <a:p>
            <a:pPr marL="285750" indent="-285750">
              <a:buFont typeface="Wingdings" panose="05000000000000000000" pitchFamily="2" charset="2"/>
              <a:buChar char="q"/>
            </a:pPr>
            <a:r>
              <a:rPr lang="es-ES" sz="2400" dirty="0"/>
              <a:t>Los Ciclos Formativos están organizados en Módulos Profesionales</a:t>
            </a:r>
          </a:p>
          <a:p>
            <a:pPr marL="285750" indent="-285750">
              <a:buFont typeface="Wingdings" panose="05000000000000000000" pitchFamily="2" charset="2"/>
              <a:buChar char="q"/>
            </a:pPr>
            <a:r>
              <a:rPr lang="es-ES" sz="2400" dirty="0"/>
              <a:t>Tienen una duración de 2 cursos </a:t>
            </a:r>
          </a:p>
          <a:p>
            <a:pPr marL="285750" indent="-285750">
              <a:buFont typeface="Wingdings" panose="05000000000000000000" pitchFamily="2" charset="2"/>
              <a:buChar char="q"/>
            </a:pPr>
            <a:r>
              <a:rPr lang="es-ES" sz="2400" dirty="0"/>
              <a:t>Incluyen un periodo de Formación en Centros de Trabajo</a:t>
            </a:r>
          </a:p>
          <a:p>
            <a:pPr marL="285750" indent="-285750">
              <a:buFont typeface="Wingdings" panose="05000000000000000000" pitchFamily="2" charset="2"/>
              <a:buChar char="q"/>
            </a:pPr>
            <a:r>
              <a:rPr lang="es-ES" sz="2400" dirty="0"/>
              <a:t>Se organizan en Familias profesionales</a:t>
            </a:r>
          </a:p>
          <a:p>
            <a:pPr marL="285750" indent="-285750">
              <a:buFont typeface="Wingdings" panose="05000000000000000000" pitchFamily="2" charset="2"/>
              <a:buChar char="q"/>
            </a:pPr>
            <a:r>
              <a:rPr lang="es-ES" sz="2400" dirty="0"/>
              <a:t>Requisitos de acceso:</a:t>
            </a:r>
          </a:p>
          <a:p>
            <a:pPr marL="742950" lvl="1" indent="-285750">
              <a:buFont typeface="Wingdings" panose="05000000000000000000" pitchFamily="2" charset="2"/>
              <a:buChar char="q"/>
            </a:pPr>
            <a:r>
              <a:rPr lang="es-ES" sz="2400" dirty="0"/>
              <a:t>Estar en posesión del Título GESO</a:t>
            </a:r>
          </a:p>
          <a:p>
            <a:pPr marL="742950" lvl="1" indent="-285750">
              <a:buFont typeface="Wingdings" panose="05000000000000000000" pitchFamily="2" charset="2"/>
              <a:buChar char="q"/>
            </a:pPr>
            <a:r>
              <a:rPr lang="es-ES" sz="2400" dirty="0"/>
              <a:t>Superar una prueba de acceso (al menos 17 años)</a:t>
            </a:r>
          </a:p>
          <a:p>
            <a:pPr marL="742950" lvl="1" indent="-285750">
              <a:buFont typeface="Wingdings" panose="05000000000000000000" pitchFamily="2" charset="2"/>
              <a:buChar char="q"/>
            </a:pPr>
            <a:r>
              <a:rPr lang="es-ES" sz="2400" dirty="0"/>
              <a:t>Haber superado un programa de FPB</a:t>
            </a:r>
          </a:p>
          <a:p>
            <a:pPr marL="285750" indent="-285750">
              <a:buFont typeface="Wingdings" panose="05000000000000000000" pitchFamily="2" charset="2"/>
              <a:buChar char="q"/>
            </a:pPr>
            <a:r>
              <a:rPr lang="es-ES" sz="2400" dirty="0"/>
              <a:t>Se obtiene una titulación de TÉCNICO en la profesión correspondiente</a:t>
            </a:r>
          </a:p>
          <a:p>
            <a:pPr marL="285750" indent="-285750">
              <a:buFont typeface="Wingdings" panose="05000000000000000000" pitchFamily="2" charset="2"/>
              <a:buChar char="q"/>
            </a:pPr>
            <a:r>
              <a:rPr lang="es-ES" sz="2400" dirty="0"/>
              <a:t>Enseñanzas con carácter profesionalizador</a:t>
            </a:r>
          </a:p>
        </p:txBody>
      </p:sp>
    </p:spTree>
    <p:extLst>
      <p:ext uri="{BB962C8B-B14F-4D97-AF65-F5344CB8AC3E}">
        <p14:creationId xmlns="" xmlns:p14="http://schemas.microsoft.com/office/powerpoint/2010/main" val="259144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3522FE7-5A29-4EF6-B1EF-2CA55748A7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 xmlns:a16="http://schemas.microsoft.com/office/drawing/2014/main" id="{C2192E09-EBC7-416C-B887-DFF915D7F43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 xmlns:a16="http://schemas.microsoft.com/office/drawing/2014/main" id="{2924498D-E084-44BE-A196-CFCE355643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3BBC7667-C352-4842-9AFD-E5C16AD002F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 xmlns:a16="http://schemas.microsoft.com/office/drawing/2014/main" id="{1BF0792A-0F2B-4A2E-AB38-0A4F18A307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F57DB18D-C2F1-4C8C-8808-9C01ECE683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9" name="Group 18">
            <a:extLst>
              <a:ext uri="{FF2B5EF4-FFF2-40B4-BE49-F238E27FC236}">
                <a16:creationId xmlns="" xmlns:a16="http://schemas.microsoft.com/office/drawing/2014/main" id="{E5D935FA-3336-4941-9214-E250A5727F4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445671" y="644327"/>
            <a:ext cx="9299965" cy="4811366"/>
            <a:chOff x="7639235" y="600024"/>
            <a:chExt cx="3898557" cy="6878929"/>
          </a:xfrm>
        </p:grpSpPr>
        <p:sp>
          <p:nvSpPr>
            <p:cNvPr id="20" name="Rectangle 19">
              <a:extLst>
                <a:ext uri="{FF2B5EF4-FFF2-40B4-BE49-F238E27FC236}">
                  <a16:creationId xmlns="" xmlns:a16="http://schemas.microsoft.com/office/drawing/2014/main" id="{45D9E2ED-FF90-4200-A7EE-6D41D6526F2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3A4BEB8D-68AD-4314-8A2B-F8DC85A5301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 xmlns:a16="http://schemas.microsoft.com/office/drawing/2014/main" id="{1DF06FEC-3025-4A09-BFC6-22E5B3097F6D}"/>
              </a:ext>
            </a:extLst>
          </p:cNvPr>
          <p:cNvSpPr>
            <a:spLocks noGrp="1"/>
          </p:cNvSpPr>
          <p:nvPr>
            <p:ph type="title"/>
          </p:nvPr>
        </p:nvSpPr>
        <p:spPr>
          <a:xfrm>
            <a:off x="2391408" y="1590734"/>
            <a:ext cx="7405874" cy="2520012"/>
          </a:xfrm>
          <a:solidFill>
            <a:schemeClr val="bg2"/>
          </a:solidFill>
        </p:spPr>
        <p:txBody>
          <a:bodyPr vert="horz" lIns="91440" tIns="45720" rIns="91440" bIns="0" rtlCol="0" anchor="ctr">
            <a:normAutofit/>
          </a:bodyPr>
          <a:lstStyle/>
          <a:p>
            <a:pPr algn="ctr"/>
            <a:r>
              <a:rPr lang="en-US" sz="5600" dirty="0">
                <a:solidFill>
                  <a:schemeClr val="tx2"/>
                </a:solidFill>
              </a:rPr>
              <a:t>PRUEBA DE ACCESO A CICLOS FORMATIVOS DE GRADO MEDIO</a:t>
            </a:r>
          </a:p>
        </p:txBody>
      </p:sp>
      <p:cxnSp>
        <p:nvCxnSpPr>
          <p:cNvPr id="23" name="Straight Connector 22">
            <a:extLst>
              <a:ext uri="{FF2B5EF4-FFF2-40B4-BE49-F238E27FC236}">
                <a16:creationId xmlns="" xmlns:a16="http://schemas.microsoft.com/office/drawing/2014/main" id="{87F797D1-251E-41FE-9FF8-AD487DEF28A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 xmlns:a16="http://schemas.microsoft.com/office/drawing/2014/main" id="{09A0CE28-0E59-4F4D-9855-8A8DCE9A8E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 xmlns:a16="http://schemas.microsoft.com/office/drawing/2014/main" id="{75CC23F7-9F20-4C4B-8608-BD4DE9728FA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 xmlns:p14="http://schemas.microsoft.com/office/powerpoint/2010/main" val="423304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478802F-AFFA-445A-BAE9-A190375F8E50}"/>
              </a:ext>
            </a:extLst>
          </p:cNvPr>
          <p:cNvSpPr>
            <a:spLocks noGrp="1"/>
          </p:cNvSpPr>
          <p:nvPr>
            <p:ph type="title"/>
          </p:nvPr>
        </p:nvSpPr>
        <p:spPr/>
        <p:txBody>
          <a:bodyPr>
            <a:normAutofit/>
          </a:bodyPr>
          <a:lstStyle/>
          <a:p>
            <a:pPr algn="ctr"/>
            <a:r>
              <a:rPr lang="es-ES" sz="4400" dirty="0">
                <a:solidFill>
                  <a:srgbClr val="FF0000"/>
                </a:solidFill>
              </a:rPr>
              <a:t>¿QUIÉN PUEDE REALIZARLA?</a:t>
            </a:r>
          </a:p>
        </p:txBody>
      </p:sp>
      <p:sp>
        <p:nvSpPr>
          <p:cNvPr id="3" name="CuadroTexto 2">
            <a:extLst>
              <a:ext uri="{FF2B5EF4-FFF2-40B4-BE49-F238E27FC236}">
                <a16:creationId xmlns="" xmlns:a16="http://schemas.microsoft.com/office/drawing/2014/main" id="{75CBF587-0AB6-4F69-BEA2-0638B3B81B23}"/>
              </a:ext>
            </a:extLst>
          </p:cNvPr>
          <p:cNvSpPr txBox="1"/>
          <p:nvPr/>
        </p:nvSpPr>
        <p:spPr>
          <a:xfrm>
            <a:off x="621042" y="2021608"/>
            <a:ext cx="11264347" cy="3108543"/>
          </a:xfrm>
          <a:prstGeom prst="rect">
            <a:avLst/>
          </a:prstGeom>
          <a:noFill/>
        </p:spPr>
        <p:txBody>
          <a:bodyPr wrap="square" rtlCol="0">
            <a:spAutoFit/>
          </a:bodyPr>
          <a:lstStyle/>
          <a:p>
            <a:pPr marL="285750" indent="-285750" algn="just">
              <a:buFont typeface="Wingdings" panose="05000000000000000000" pitchFamily="2" charset="2"/>
              <a:buChar char="§"/>
            </a:pPr>
            <a:r>
              <a:rPr lang="es-ES" sz="2800" dirty="0"/>
              <a:t>Edad mínima 17 años de edad o cumplirlos en el año natural en que se realiza la prueba</a:t>
            </a:r>
          </a:p>
          <a:p>
            <a:pPr marL="285750" indent="-285750" algn="just">
              <a:buFont typeface="Wingdings" panose="05000000000000000000" pitchFamily="2" charset="2"/>
              <a:buChar char="§"/>
            </a:pPr>
            <a:r>
              <a:rPr lang="es-ES" sz="2800" dirty="0"/>
              <a:t>No tener los requisitos que le permitan el acceso directo a ciclos</a:t>
            </a:r>
          </a:p>
          <a:p>
            <a:pPr marL="285750" indent="-285750" algn="just">
              <a:buFont typeface="Wingdings" panose="05000000000000000000" pitchFamily="2" charset="2"/>
              <a:buChar char="§"/>
            </a:pPr>
            <a:r>
              <a:rPr lang="es-ES" sz="2800" dirty="0"/>
              <a:t>No haber superado una prueba de acceso a la universidad para mayores de  25 años</a:t>
            </a:r>
          </a:p>
          <a:p>
            <a:pPr marL="285750" indent="-285750" algn="just">
              <a:buFont typeface="Wingdings" panose="05000000000000000000" pitchFamily="2" charset="2"/>
              <a:buChar char="§"/>
            </a:pPr>
            <a:r>
              <a:rPr lang="es-ES" sz="2800" dirty="0"/>
              <a:t>No haber superado una prueba de acceso a los Ciclos Formativos o que habiéndola superado se presente a subir nota por primera vez. </a:t>
            </a:r>
          </a:p>
        </p:txBody>
      </p:sp>
    </p:spTree>
    <p:extLst>
      <p:ext uri="{BB962C8B-B14F-4D97-AF65-F5344CB8AC3E}">
        <p14:creationId xmlns="" xmlns:p14="http://schemas.microsoft.com/office/powerpoint/2010/main" val="103597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6BA92B9-8BA2-47C1-B367-6A6D2DFE6E50}"/>
              </a:ext>
            </a:extLst>
          </p:cNvPr>
          <p:cNvSpPr>
            <a:spLocks noGrp="1"/>
          </p:cNvSpPr>
          <p:nvPr>
            <p:ph type="title"/>
          </p:nvPr>
        </p:nvSpPr>
        <p:spPr/>
        <p:txBody>
          <a:bodyPr>
            <a:normAutofit/>
          </a:bodyPr>
          <a:lstStyle/>
          <a:p>
            <a:pPr algn="ctr"/>
            <a:r>
              <a:rPr lang="es-ES" sz="4400" dirty="0">
                <a:solidFill>
                  <a:srgbClr val="FF0000"/>
                </a:solidFill>
              </a:rPr>
              <a:t>ESTRUCTURA DE LA PRUEBA</a:t>
            </a:r>
          </a:p>
        </p:txBody>
      </p:sp>
      <p:sp>
        <p:nvSpPr>
          <p:cNvPr id="3" name="CuadroTexto 2">
            <a:extLst>
              <a:ext uri="{FF2B5EF4-FFF2-40B4-BE49-F238E27FC236}">
                <a16:creationId xmlns="" xmlns:a16="http://schemas.microsoft.com/office/drawing/2014/main" id="{64AA87B3-1C76-464D-8745-736ABC04F2D5}"/>
              </a:ext>
            </a:extLst>
          </p:cNvPr>
          <p:cNvSpPr txBox="1"/>
          <p:nvPr/>
        </p:nvSpPr>
        <p:spPr>
          <a:xfrm>
            <a:off x="1071616" y="2326591"/>
            <a:ext cx="10363200" cy="2677656"/>
          </a:xfrm>
          <a:prstGeom prst="rect">
            <a:avLst/>
          </a:prstGeom>
          <a:noFill/>
        </p:spPr>
        <p:txBody>
          <a:bodyPr wrap="square" rtlCol="0">
            <a:spAutoFit/>
          </a:bodyPr>
          <a:lstStyle/>
          <a:p>
            <a:pPr algn="just"/>
            <a:r>
              <a:rPr lang="es-ES" sz="2800" dirty="0"/>
              <a:t>Se organizan en 3 partes:</a:t>
            </a:r>
          </a:p>
          <a:p>
            <a:pPr marL="514350" indent="-514350" algn="just">
              <a:buFont typeface="+mj-lt"/>
              <a:buAutoNum type="arabicPeriod"/>
            </a:pPr>
            <a:r>
              <a:rPr lang="es-ES" sz="2800" b="1" dirty="0"/>
              <a:t>Parte de comunicación</a:t>
            </a:r>
            <a:r>
              <a:rPr lang="es-ES" sz="2800" dirty="0"/>
              <a:t>: CCL; Lengua Castellana y Literatura e Inglés</a:t>
            </a:r>
          </a:p>
          <a:p>
            <a:pPr marL="514350" indent="-514350" algn="just">
              <a:buFont typeface="+mj-lt"/>
              <a:buAutoNum type="arabicPeriod"/>
            </a:pPr>
            <a:r>
              <a:rPr lang="es-ES" sz="2800" b="1" dirty="0"/>
              <a:t>Parte social</a:t>
            </a:r>
            <a:r>
              <a:rPr lang="es-ES" sz="2800" dirty="0"/>
              <a:t>: CSC; Ciencias Sociales </a:t>
            </a:r>
          </a:p>
          <a:p>
            <a:pPr marL="514350" indent="-514350" algn="just">
              <a:buFont typeface="+mj-lt"/>
              <a:buAutoNum type="arabicPeriod"/>
            </a:pPr>
            <a:r>
              <a:rPr lang="es-ES" sz="2800" b="1" dirty="0"/>
              <a:t>Parte científico-tecnológica</a:t>
            </a:r>
            <a:r>
              <a:rPr lang="es-ES" sz="2800" dirty="0"/>
              <a:t>: CM y CCT; Matemáticas, Física y Química, Biología y Geología y Tecnología</a:t>
            </a:r>
          </a:p>
        </p:txBody>
      </p:sp>
    </p:spTree>
    <p:extLst>
      <p:ext uri="{BB962C8B-B14F-4D97-AF65-F5344CB8AC3E}">
        <p14:creationId xmlns="" xmlns:p14="http://schemas.microsoft.com/office/powerpoint/2010/main" val="237200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B7F1870-9303-471D-80CC-356B3449C00F}"/>
              </a:ext>
            </a:extLst>
          </p:cNvPr>
          <p:cNvSpPr>
            <a:spLocks noGrp="1"/>
          </p:cNvSpPr>
          <p:nvPr>
            <p:ph type="title"/>
          </p:nvPr>
        </p:nvSpPr>
        <p:spPr/>
        <p:txBody>
          <a:bodyPr>
            <a:normAutofit/>
          </a:bodyPr>
          <a:lstStyle/>
          <a:p>
            <a:pPr algn="ctr"/>
            <a:r>
              <a:rPr lang="es-ES" sz="4400" dirty="0">
                <a:solidFill>
                  <a:srgbClr val="FF0000"/>
                </a:solidFill>
              </a:rPr>
              <a:t>CONVOCATORIAS Y CALIFICACIÓN</a:t>
            </a:r>
          </a:p>
        </p:txBody>
      </p:sp>
      <p:sp>
        <p:nvSpPr>
          <p:cNvPr id="3" name="CuadroTexto 2">
            <a:extLst>
              <a:ext uri="{FF2B5EF4-FFF2-40B4-BE49-F238E27FC236}">
                <a16:creationId xmlns="" xmlns:a16="http://schemas.microsoft.com/office/drawing/2014/main" id="{105099EE-E58F-49FC-AAA6-54FBA30F8581}"/>
              </a:ext>
            </a:extLst>
          </p:cNvPr>
          <p:cNvSpPr txBox="1"/>
          <p:nvPr/>
        </p:nvSpPr>
        <p:spPr>
          <a:xfrm>
            <a:off x="1248079" y="2449702"/>
            <a:ext cx="10010274" cy="2554545"/>
          </a:xfrm>
          <a:prstGeom prst="rect">
            <a:avLst/>
          </a:prstGeom>
          <a:noFill/>
        </p:spPr>
        <p:txBody>
          <a:bodyPr wrap="square" rtlCol="0">
            <a:spAutoFit/>
          </a:bodyPr>
          <a:lstStyle/>
          <a:p>
            <a:pPr marL="571500" indent="-571500" algn="just">
              <a:buFont typeface="Wingdings" panose="05000000000000000000" pitchFamily="2" charset="2"/>
              <a:buChar char="ü"/>
            </a:pPr>
            <a:r>
              <a:rPr lang="es-ES" sz="4000" dirty="0"/>
              <a:t>La prueba no tiene caducidad</a:t>
            </a:r>
          </a:p>
          <a:p>
            <a:pPr marL="571500" indent="-571500" algn="just">
              <a:buFont typeface="Wingdings" panose="05000000000000000000" pitchFamily="2" charset="2"/>
              <a:buChar char="ü"/>
            </a:pPr>
            <a:r>
              <a:rPr lang="es-ES" sz="4000" dirty="0"/>
              <a:t>Cada una de las partes se califica de 0 a 10</a:t>
            </a:r>
          </a:p>
          <a:p>
            <a:pPr marL="571500" indent="-571500" algn="just">
              <a:buFont typeface="Wingdings" panose="05000000000000000000" pitchFamily="2" charset="2"/>
              <a:buChar char="ü"/>
            </a:pPr>
            <a:r>
              <a:rPr lang="es-ES" sz="4000" dirty="0"/>
              <a:t>La certificación de la prueba tendrá validez como requisito de acceso en todo el estado. </a:t>
            </a:r>
          </a:p>
        </p:txBody>
      </p:sp>
    </p:spTree>
    <p:extLst>
      <p:ext uri="{BB962C8B-B14F-4D97-AF65-F5344CB8AC3E}">
        <p14:creationId xmlns="" xmlns:p14="http://schemas.microsoft.com/office/powerpoint/2010/main" val="303390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3522FE7-5A29-4EF6-B1EF-2CA55748A7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 xmlns:a16="http://schemas.microsoft.com/office/drawing/2014/main" id="{C2192E09-EBC7-416C-B887-DFF915D7F43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 xmlns:a16="http://schemas.microsoft.com/office/drawing/2014/main" id="{2924498D-E084-44BE-A196-CFCE355643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3BBC7667-C352-4842-9AFD-E5C16AD002F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 xmlns:a16="http://schemas.microsoft.com/office/drawing/2014/main" id="{1BF0792A-0F2B-4A2E-AB38-0A4F18A307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F57DB18D-C2F1-4C8C-8808-9C01ECE683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9" name="Group 18">
            <a:extLst>
              <a:ext uri="{FF2B5EF4-FFF2-40B4-BE49-F238E27FC236}">
                <a16:creationId xmlns="" xmlns:a16="http://schemas.microsoft.com/office/drawing/2014/main" id="{E5D935FA-3336-4941-9214-E250A5727F4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445671" y="644327"/>
            <a:ext cx="9299965" cy="4811366"/>
            <a:chOff x="7639235" y="600024"/>
            <a:chExt cx="3898557" cy="6878929"/>
          </a:xfrm>
        </p:grpSpPr>
        <p:sp>
          <p:nvSpPr>
            <p:cNvPr id="20" name="Rectangle 19">
              <a:extLst>
                <a:ext uri="{FF2B5EF4-FFF2-40B4-BE49-F238E27FC236}">
                  <a16:creationId xmlns="" xmlns:a16="http://schemas.microsoft.com/office/drawing/2014/main" id="{45D9E2ED-FF90-4200-A7EE-6D41D6526F2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3A4BEB8D-68AD-4314-8A2B-F8DC85A5301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 xmlns:a16="http://schemas.microsoft.com/office/drawing/2014/main" id="{38CDA440-48E4-4596-AB63-6E6885BA62DA}"/>
              </a:ext>
            </a:extLst>
          </p:cNvPr>
          <p:cNvSpPr>
            <a:spLocks noGrp="1"/>
          </p:cNvSpPr>
          <p:nvPr>
            <p:ph type="title"/>
          </p:nvPr>
        </p:nvSpPr>
        <p:spPr>
          <a:xfrm>
            <a:off x="2391408" y="1590734"/>
            <a:ext cx="7405874" cy="2520012"/>
          </a:xfrm>
          <a:solidFill>
            <a:schemeClr val="bg2"/>
          </a:solidFill>
        </p:spPr>
        <p:txBody>
          <a:bodyPr vert="horz" lIns="91440" tIns="45720" rIns="91440" bIns="0" rtlCol="0" anchor="ctr">
            <a:normAutofit/>
          </a:bodyPr>
          <a:lstStyle/>
          <a:p>
            <a:pPr algn="ctr"/>
            <a:r>
              <a:rPr lang="en-US" sz="6000" dirty="0">
                <a:solidFill>
                  <a:schemeClr val="tx2"/>
                </a:solidFill>
              </a:rPr>
              <a:t>FORMACIÓN PROFESIONAL BÁSICA</a:t>
            </a:r>
          </a:p>
        </p:txBody>
      </p:sp>
      <p:cxnSp>
        <p:nvCxnSpPr>
          <p:cNvPr id="23" name="Straight Connector 22">
            <a:extLst>
              <a:ext uri="{FF2B5EF4-FFF2-40B4-BE49-F238E27FC236}">
                <a16:creationId xmlns="" xmlns:a16="http://schemas.microsoft.com/office/drawing/2014/main" id="{87F797D1-251E-41FE-9FF8-AD487DEF28A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 xmlns:a16="http://schemas.microsoft.com/office/drawing/2014/main" id="{09A0CE28-0E59-4F4D-9855-8A8DCE9A8E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 xmlns:a16="http://schemas.microsoft.com/office/drawing/2014/main" id="{75CC23F7-9F20-4C4B-8608-BD4DE9728FA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 xmlns:p14="http://schemas.microsoft.com/office/powerpoint/2010/main" val="37842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237A6C6-25A7-4750-8CA9-DE763F3DD359}"/>
              </a:ext>
            </a:extLst>
          </p:cNvPr>
          <p:cNvSpPr>
            <a:spLocks noGrp="1"/>
          </p:cNvSpPr>
          <p:nvPr>
            <p:ph type="title"/>
          </p:nvPr>
        </p:nvSpPr>
        <p:spPr/>
        <p:txBody>
          <a:bodyPr>
            <a:normAutofit/>
          </a:bodyPr>
          <a:lstStyle/>
          <a:p>
            <a:pPr algn="ctr"/>
            <a:r>
              <a:rPr lang="es-ES" sz="4400" dirty="0">
                <a:solidFill>
                  <a:srgbClr val="FF0000"/>
                </a:solidFill>
              </a:rPr>
              <a:t>FP Básica</a:t>
            </a:r>
          </a:p>
        </p:txBody>
      </p:sp>
      <p:sp>
        <p:nvSpPr>
          <p:cNvPr id="3" name="CuadroTexto 2">
            <a:extLst>
              <a:ext uri="{FF2B5EF4-FFF2-40B4-BE49-F238E27FC236}">
                <a16:creationId xmlns="" xmlns:a16="http://schemas.microsoft.com/office/drawing/2014/main" id="{AC886636-2BD4-4F68-A56D-355DF3E3D246}"/>
              </a:ext>
            </a:extLst>
          </p:cNvPr>
          <p:cNvSpPr txBox="1"/>
          <p:nvPr/>
        </p:nvSpPr>
        <p:spPr>
          <a:xfrm>
            <a:off x="530086" y="1965681"/>
            <a:ext cx="11330609" cy="3539430"/>
          </a:xfrm>
          <a:prstGeom prst="rect">
            <a:avLst/>
          </a:prstGeom>
          <a:noFill/>
        </p:spPr>
        <p:txBody>
          <a:bodyPr wrap="square" rtlCol="0">
            <a:spAutoFit/>
          </a:bodyPr>
          <a:lstStyle/>
          <a:p>
            <a:pPr algn="just"/>
            <a:r>
              <a:rPr lang="es-ES" sz="2800" b="1" dirty="0">
                <a:solidFill>
                  <a:srgbClr val="008CFF"/>
                </a:solidFill>
                <a:latin typeface="Arial" panose="020B0604020202020204" pitchFamily="34" charset="0"/>
              </a:rPr>
              <a:t>Requisitos de acceso</a:t>
            </a:r>
            <a:r>
              <a:rPr lang="es-ES" sz="2800" dirty="0">
                <a:solidFill>
                  <a:srgbClr val="4B4B4B"/>
                </a:solidFill>
                <a:latin typeface="Arial" panose="020B0604020202020204" pitchFamily="34" charset="0"/>
              </a:rPr>
              <a:t> </a:t>
            </a:r>
          </a:p>
          <a:p>
            <a:pPr algn="just">
              <a:buFont typeface="Arial" panose="020B0604020202020204" pitchFamily="34" charset="0"/>
              <a:buChar char="•"/>
            </a:pPr>
            <a:r>
              <a:rPr lang="es-ES" sz="2800" dirty="0">
                <a:solidFill>
                  <a:srgbClr val="4B4B4B"/>
                </a:solidFill>
                <a:latin typeface="Arial" panose="020B0604020202020204" pitchFamily="34" charset="0"/>
              </a:rPr>
              <a:t>Tener cumplidos 15, o cumplirlos durante el año natural en curso, y no superar los 17 años de edad en el momento del acceso o durante el año natural en curso.</a:t>
            </a:r>
          </a:p>
          <a:p>
            <a:pPr algn="just">
              <a:buFont typeface="Arial" panose="020B0604020202020204" pitchFamily="34" charset="0"/>
              <a:buChar char="•"/>
            </a:pPr>
            <a:r>
              <a:rPr lang="es-ES" sz="2800" dirty="0">
                <a:solidFill>
                  <a:srgbClr val="4B4B4B"/>
                </a:solidFill>
                <a:latin typeface="Arial" panose="020B0604020202020204" pitchFamily="34" charset="0"/>
              </a:rPr>
              <a:t>Haber cursado 3º de ESO, o excepcionalmente haber cursado el segundo curso de la Educación Secundaria Obligatoria.</a:t>
            </a:r>
          </a:p>
          <a:p>
            <a:pPr algn="just">
              <a:buFont typeface="Arial" panose="020B0604020202020204" pitchFamily="34" charset="0"/>
              <a:buChar char="•"/>
            </a:pPr>
            <a:r>
              <a:rPr lang="es-ES" sz="2800" dirty="0">
                <a:solidFill>
                  <a:srgbClr val="4B4B4B"/>
                </a:solidFill>
                <a:latin typeface="Arial" panose="020B0604020202020204" pitchFamily="34" charset="0"/>
              </a:rPr>
              <a:t>Propuesta de acceso a Formación Profesional Básica del equipo docente.</a:t>
            </a:r>
          </a:p>
        </p:txBody>
      </p:sp>
    </p:spTree>
    <p:extLst>
      <p:ext uri="{BB962C8B-B14F-4D97-AF65-F5344CB8AC3E}">
        <p14:creationId xmlns="" xmlns:p14="http://schemas.microsoft.com/office/powerpoint/2010/main" val="268078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5EFF99B-4D42-4EB1-A9CD-D6BCFDE6AC89}"/>
              </a:ext>
            </a:extLst>
          </p:cNvPr>
          <p:cNvSpPr>
            <a:spLocks noGrp="1"/>
          </p:cNvSpPr>
          <p:nvPr>
            <p:ph type="title"/>
          </p:nvPr>
        </p:nvSpPr>
        <p:spPr/>
        <p:txBody>
          <a:bodyPr>
            <a:normAutofit/>
          </a:bodyPr>
          <a:lstStyle/>
          <a:p>
            <a:pPr algn="ctr"/>
            <a:r>
              <a:rPr lang="es-ES" sz="4400" dirty="0">
                <a:solidFill>
                  <a:srgbClr val="FF0000"/>
                </a:solidFill>
              </a:rPr>
              <a:t>FP Básica</a:t>
            </a:r>
          </a:p>
        </p:txBody>
      </p:sp>
      <p:sp>
        <p:nvSpPr>
          <p:cNvPr id="3" name="CuadroTexto 2">
            <a:extLst>
              <a:ext uri="{FF2B5EF4-FFF2-40B4-BE49-F238E27FC236}">
                <a16:creationId xmlns="" xmlns:a16="http://schemas.microsoft.com/office/drawing/2014/main" id="{AC9EB070-F953-4EF9-8E92-68407FF6868C}"/>
              </a:ext>
            </a:extLst>
          </p:cNvPr>
          <p:cNvSpPr txBox="1"/>
          <p:nvPr/>
        </p:nvSpPr>
        <p:spPr>
          <a:xfrm>
            <a:off x="927652" y="1985270"/>
            <a:ext cx="10668000" cy="3785652"/>
          </a:xfrm>
          <a:prstGeom prst="rect">
            <a:avLst/>
          </a:prstGeom>
          <a:noFill/>
        </p:spPr>
        <p:txBody>
          <a:bodyPr wrap="square" rtlCol="0">
            <a:spAutoFit/>
          </a:bodyPr>
          <a:lstStyle/>
          <a:p>
            <a:pPr algn="just"/>
            <a:r>
              <a:rPr lang="es-ES" sz="2400" b="1" dirty="0">
                <a:solidFill>
                  <a:srgbClr val="008CFF"/>
                </a:solidFill>
                <a:latin typeface="Arial" panose="020B0604020202020204" pitchFamily="34" charset="0"/>
              </a:rPr>
              <a:t>Duración</a:t>
            </a:r>
            <a:endParaRPr lang="es-ES" sz="2400" dirty="0">
              <a:solidFill>
                <a:srgbClr val="008CFF"/>
              </a:solidFill>
              <a:latin typeface="Arial" panose="020B0604020202020204" pitchFamily="34" charset="0"/>
            </a:endParaRPr>
          </a:p>
          <a:p>
            <a:pPr algn="just"/>
            <a:r>
              <a:rPr lang="es-ES" sz="2400" dirty="0">
                <a:solidFill>
                  <a:srgbClr val="4B4B4B"/>
                </a:solidFill>
                <a:latin typeface="Arial" panose="020B0604020202020204" pitchFamily="34" charset="0"/>
              </a:rPr>
              <a:t>Los ciclos tendrán 2 años de duración y un máximo de cuatro años.</a:t>
            </a:r>
          </a:p>
          <a:p>
            <a:pPr algn="just"/>
            <a:r>
              <a:rPr lang="es-ES" sz="2400" dirty="0"/>
              <a:t/>
            </a:r>
            <a:br>
              <a:rPr lang="es-ES" sz="2400" dirty="0"/>
            </a:br>
            <a:r>
              <a:rPr lang="es-ES" sz="2400" b="1" dirty="0">
                <a:solidFill>
                  <a:srgbClr val="008CFF"/>
                </a:solidFill>
                <a:latin typeface="Arial" panose="020B0604020202020204" pitchFamily="34" charset="0"/>
              </a:rPr>
              <a:t>Titulación</a:t>
            </a:r>
            <a:endParaRPr lang="es-ES" sz="2400" dirty="0">
              <a:solidFill>
                <a:srgbClr val="008CFF"/>
              </a:solidFill>
              <a:latin typeface="Arial" panose="020B0604020202020204" pitchFamily="34" charset="0"/>
            </a:endParaRPr>
          </a:p>
          <a:p>
            <a:pPr algn="just"/>
            <a:r>
              <a:rPr lang="es-ES" sz="2400" dirty="0">
                <a:solidFill>
                  <a:srgbClr val="4B4B4B"/>
                </a:solidFill>
                <a:latin typeface="Arial" panose="020B0604020202020204" pitchFamily="34" charset="0"/>
              </a:rPr>
              <a:t>Quienes lo superen recibirán el </a:t>
            </a:r>
            <a:r>
              <a:rPr lang="es-ES" sz="2400" b="1" u="sng" dirty="0">
                <a:solidFill>
                  <a:srgbClr val="528F01"/>
                </a:solidFill>
                <a:latin typeface="Arial" panose="020B0604020202020204" pitchFamily="34" charset="0"/>
              </a:rPr>
              <a:t>título Profesional Básico</a:t>
            </a:r>
            <a:r>
              <a:rPr lang="es-ES" sz="2400" dirty="0">
                <a:solidFill>
                  <a:srgbClr val="4B4B4B"/>
                </a:solidFill>
                <a:latin typeface="Arial" panose="020B0604020202020204" pitchFamily="34" charset="0"/>
              </a:rPr>
              <a:t> correspondiente. </a:t>
            </a:r>
          </a:p>
          <a:p>
            <a:pPr algn="just">
              <a:buFont typeface="Arial" panose="020B0604020202020204" pitchFamily="34" charset="0"/>
              <a:buChar char="•"/>
            </a:pPr>
            <a:r>
              <a:rPr lang="es-ES" sz="2400" dirty="0">
                <a:solidFill>
                  <a:srgbClr val="4B4B4B"/>
                </a:solidFill>
                <a:latin typeface="Arial" panose="020B0604020202020204" pitchFamily="34" charset="0"/>
              </a:rPr>
              <a:t>Permitirá el </a:t>
            </a:r>
            <a:r>
              <a:rPr lang="es-ES" sz="2400" b="1" dirty="0">
                <a:solidFill>
                  <a:srgbClr val="4B4B4B"/>
                </a:solidFill>
                <a:latin typeface="Arial" panose="020B0604020202020204" pitchFamily="34" charset="0"/>
              </a:rPr>
              <a:t>acceso a los ciclos formativos de grado medio</a:t>
            </a:r>
            <a:r>
              <a:rPr lang="es-ES" sz="2400" dirty="0">
                <a:solidFill>
                  <a:srgbClr val="4B4B4B"/>
                </a:solidFill>
                <a:latin typeface="Arial" panose="020B0604020202020204" pitchFamily="34" charset="0"/>
              </a:rPr>
              <a:t> </a:t>
            </a:r>
          </a:p>
          <a:p>
            <a:pPr algn="just">
              <a:buFont typeface="Arial" panose="020B0604020202020204" pitchFamily="34" charset="0"/>
              <a:buChar char="•"/>
            </a:pPr>
            <a:r>
              <a:rPr lang="es-ES" sz="2400" dirty="0">
                <a:solidFill>
                  <a:srgbClr val="4B4B4B"/>
                </a:solidFill>
                <a:latin typeface="Arial" panose="020B0604020202020204" pitchFamily="34" charset="0"/>
              </a:rPr>
              <a:t>Podrán obtener el </a:t>
            </a:r>
            <a:r>
              <a:rPr lang="es-ES" sz="2400" b="1" u="sng" dirty="0">
                <a:solidFill>
                  <a:srgbClr val="4B4B4B"/>
                </a:solidFill>
                <a:latin typeface="Arial" panose="020B0604020202020204" pitchFamily="34" charset="0"/>
              </a:rPr>
              <a:t>título de graduado en Educación Secundaria Obligatoria</a:t>
            </a:r>
            <a:r>
              <a:rPr lang="es-ES" sz="2400" dirty="0">
                <a:solidFill>
                  <a:srgbClr val="4B4B4B"/>
                </a:solidFill>
                <a:latin typeface="Arial" panose="020B0604020202020204" pitchFamily="34" charset="0"/>
              </a:rPr>
              <a:t>, siempre que, en la evaluación final del ciclo formativo, el equipo docente considere que han alcanzado los objetivos de la Educación Secundaria Obligatoria y adquirido las competencias correspondientes.</a:t>
            </a:r>
          </a:p>
        </p:txBody>
      </p:sp>
    </p:spTree>
    <p:extLst>
      <p:ext uri="{BB962C8B-B14F-4D97-AF65-F5344CB8AC3E}">
        <p14:creationId xmlns="" xmlns:p14="http://schemas.microsoft.com/office/powerpoint/2010/main" val="249063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3522FE7-5A29-4EF6-B1EF-2CA55748A7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 xmlns:a16="http://schemas.microsoft.com/office/drawing/2014/main" id="{C2192E09-EBC7-416C-B887-DFF915D7F43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 xmlns:a16="http://schemas.microsoft.com/office/drawing/2014/main" id="{2924498D-E084-44BE-A196-CFCE355643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3BBC7667-C352-4842-9AFD-E5C16AD002F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 xmlns:a16="http://schemas.microsoft.com/office/drawing/2014/main" id="{1BF0792A-0F2B-4A2E-AB38-0A4F18A307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F57DB18D-C2F1-4C8C-8808-9C01ECE683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9" name="Group 18">
            <a:extLst>
              <a:ext uri="{FF2B5EF4-FFF2-40B4-BE49-F238E27FC236}">
                <a16:creationId xmlns="" xmlns:a16="http://schemas.microsoft.com/office/drawing/2014/main" id="{E5D935FA-3336-4941-9214-E250A5727F4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445671" y="644327"/>
            <a:ext cx="9299965" cy="4811366"/>
            <a:chOff x="7639235" y="600024"/>
            <a:chExt cx="3898557" cy="6878929"/>
          </a:xfrm>
        </p:grpSpPr>
        <p:sp>
          <p:nvSpPr>
            <p:cNvPr id="20" name="Rectangle 19">
              <a:extLst>
                <a:ext uri="{FF2B5EF4-FFF2-40B4-BE49-F238E27FC236}">
                  <a16:creationId xmlns="" xmlns:a16="http://schemas.microsoft.com/office/drawing/2014/main" id="{45D9E2ED-FF90-4200-A7EE-6D41D6526F2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3A4BEB8D-68AD-4314-8A2B-F8DC85A5301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 xmlns:a16="http://schemas.microsoft.com/office/drawing/2014/main" id="{38CDA440-48E4-4596-AB63-6E6885BA62DA}"/>
              </a:ext>
            </a:extLst>
          </p:cNvPr>
          <p:cNvSpPr>
            <a:spLocks noGrp="1"/>
          </p:cNvSpPr>
          <p:nvPr>
            <p:ph type="title"/>
          </p:nvPr>
        </p:nvSpPr>
        <p:spPr>
          <a:xfrm>
            <a:off x="2391408" y="1590734"/>
            <a:ext cx="7405874" cy="2520012"/>
          </a:xfrm>
          <a:solidFill>
            <a:schemeClr val="bg2"/>
          </a:solidFill>
        </p:spPr>
        <p:txBody>
          <a:bodyPr vert="horz" lIns="91440" tIns="45720" rIns="91440" bIns="0" rtlCol="0" anchor="ctr">
            <a:normAutofit/>
          </a:bodyPr>
          <a:lstStyle/>
          <a:p>
            <a:pPr algn="ctr"/>
            <a:r>
              <a:rPr lang="en-US" sz="6000" dirty="0">
                <a:solidFill>
                  <a:schemeClr val="tx2"/>
                </a:solidFill>
              </a:rPr>
              <a:t>EDUCACÓN SECUNDARIA PARA ADULTOS</a:t>
            </a:r>
          </a:p>
        </p:txBody>
      </p:sp>
      <p:cxnSp>
        <p:nvCxnSpPr>
          <p:cNvPr id="23" name="Straight Connector 22">
            <a:extLst>
              <a:ext uri="{FF2B5EF4-FFF2-40B4-BE49-F238E27FC236}">
                <a16:creationId xmlns="" xmlns:a16="http://schemas.microsoft.com/office/drawing/2014/main" id="{87F797D1-251E-41FE-9FF8-AD487DEF28A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 xmlns:a16="http://schemas.microsoft.com/office/drawing/2014/main" id="{09A0CE28-0E59-4F4D-9855-8A8DCE9A8E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 xmlns:a16="http://schemas.microsoft.com/office/drawing/2014/main" id="{75CC23F7-9F20-4C4B-8608-BD4DE9728FA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 xmlns:p14="http://schemas.microsoft.com/office/powerpoint/2010/main" val="173688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FD0B891-459C-45F4-9683-029B1DEB7861}"/>
              </a:ext>
            </a:extLst>
          </p:cNvPr>
          <p:cNvSpPr>
            <a:spLocks noGrp="1"/>
          </p:cNvSpPr>
          <p:nvPr>
            <p:ph type="title"/>
          </p:nvPr>
        </p:nvSpPr>
        <p:spPr/>
        <p:txBody>
          <a:bodyPr>
            <a:normAutofit/>
          </a:bodyPr>
          <a:lstStyle/>
          <a:p>
            <a:pPr algn="ctr"/>
            <a:r>
              <a:rPr lang="es-ES" sz="4400" dirty="0">
                <a:solidFill>
                  <a:srgbClr val="FF0000"/>
                </a:solidFill>
              </a:rPr>
              <a:t>CEPA</a:t>
            </a:r>
          </a:p>
        </p:txBody>
      </p:sp>
      <p:sp>
        <p:nvSpPr>
          <p:cNvPr id="3" name="CuadroTexto 2">
            <a:extLst>
              <a:ext uri="{FF2B5EF4-FFF2-40B4-BE49-F238E27FC236}">
                <a16:creationId xmlns="" xmlns:a16="http://schemas.microsoft.com/office/drawing/2014/main" id="{93C7DD67-C4F0-4F62-B1DD-7BF03403C6CA}"/>
              </a:ext>
            </a:extLst>
          </p:cNvPr>
          <p:cNvSpPr txBox="1"/>
          <p:nvPr/>
        </p:nvSpPr>
        <p:spPr>
          <a:xfrm>
            <a:off x="998621" y="1853754"/>
            <a:ext cx="9817768" cy="1384995"/>
          </a:xfrm>
          <a:prstGeom prst="rect">
            <a:avLst/>
          </a:prstGeom>
          <a:noFill/>
        </p:spPr>
        <p:txBody>
          <a:bodyPr wrap="square" rtlCol="0">
            <a:spAutoFit/>
          </a:bodyPr>
          <a:lstStyle/>
          <a:p>
            <a:pPr algn="just"/>
            <a:r>
              <a:rPr lang="es-ES" sz="2800" dirty="0"/>
              <a:t>Si abandonas el Sistema Educativo sin haber obtenido el GESO puede obtenerlo a través de la Educación de Personas Adultas, con 18 años cumplidos, o 16  años y un contrato de trabajo. </a:t>
            </a:r>
          </a:p>
        </p:txBody>
      </p:sp>
      <p:sp>
        <p:nvSpPr>
          <p:cNvPr id="4" name="CuadroTexto 3">
            <a:extLst>
              <a:ext uri="{FF2B5EF4-FFF2-40B4-BE49-F238E27FC236}">
                <a16:creationId xmlns="" xmlns:a16="http://schemas.microsoft.com/office/drawing/2014/main" id="{533F5DD0-2DAF-4D42-B05C-F84C2E3EED9E}"/>
              </a:ext>
            </a:extLst>
          </p:cNvPr>
          <p:cNvSpPr txBox="1"/>
          <p:nvPr/>
        </p:nvSpPr>
        <p:spPr>
          <a:xfrm>
            <a:off x="998621" y="3481529"/>
            <a:ext cx="9817768" cy="2677656"/>
          </a:xfrm>
          <a:prstGeom prst="rect">
            <a:avLst/>
          </a:prstGeom>
          <a:noFill/>
        </p:spPr>
        <p:txBody>
          <a:bodyPr wrap="square" rtlCol="0">
            <a:spAutoFit/>
          </a:bodyPr>
          <a:lstStyle/>
          <a:p>
            <a:r>
              <a:rPr lang="es-ES" sz="2800" dirty="0"/>
              <a:t>En estos centros puedes:</a:t>
            </a:r>
          </a:p>
          <a:p>
            <a:pPr marL="285750" indent="-285750">
              <a:buFont typeface="Wingdings" panose="05000000000000000000" pitchFamily="2" charset="2"/>
              <a:buChar char="v"/>
            </a:pPr>
            <a:r>
              <a:rPr lang="es-ES" sz="2800" dirty="0"/>
              <a:t>Continuar tus estudios para terminar la ESO</a:t>
            </a:r>
          </a:p>
          <a:p>
            <a:pPr marL="285750" indent="-285750">
              <a:buFont typeface="Wingdings" panose="05000000000000000000" pitchFamily="2" charset="2"/>
              <a:buChar char="v"/>
            </a:pPr>
            <a:r>
              <a:rPr lang="es-ES" sz="2800" dirty="0"/>
              <a:t>Prepararte la prueba de acceso a Ciclos Formativos de Grado Medio o Superior</a:t>
            </a:r>
          </a:p>
          <a:p>
            <a:pPr marL="285750" indent="-285750">
              <a:buFont typeface="Wingdings" panose="05000000000000000000" pitchFamily="2" charset="2"/>
              <a:buChar char="v"/>
            </a:pPr>
            <a:r>
              <a:rPr lang="es-ES" sz="2800" dirty="0"/>
              <a:t>Cursar otro tipo de enseñanzas cuya oferta dependerá de cada Centro</a:t>
            </a:r>
          </a:p>
        </p:txBody>
      </p:sp>
    </p:spTree>
    <p:extLst>
      <p:ext uri="{BB962C8B-B14F-4D97-AF65-F5344CB8AC3E}">
        <p14:creationId xmlns="" xmlns:p14="http://schemas.microsoft.com/office/powerpoint/2010/main" val="319358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F56C3A-F868-472D-A92A-F8CAE5F3DB68}"/>
              </a:ext>
            </a:extLst>
          </p:cNvPr>
          <p:cNvSpPr>
            <a:spLocks noGrp="1"/>
          </p:cNvSpPr>
          <p:nvPr>
            <p:ph type="title"/>
          </p:nvPr>
        </p:nvSpPr>
        <p:spPr/>
        <p:txBody>
          <a:bodyPr>
            <a:normAutofit/>
          </a:bodyPr>
          <a:lstStyle/>
          <a:p>
            <a:pPr algn="ctr"/>
            <a:r>
              <a:rPr lang="es-ES" sz="4400" dirty="0">
                <a:solidFill>
                  <a:srgbClr val="FF0000"/>
                </a:solidFill>
              </a:rPr>
              <a:t>ALTERNATIVAS AL FINALIZAR LA ESO</a:t>
            </a:r>
          </a:p>
        </p:txBody>
      </p:sp>
      <p:sp>
        <p:nvSpPr>
          <p:cNvPr id="3" name="CuadroTexto 2">
            <a:extLst>
              <a:ext uri="{FF2B5EF4-FFF2-40B4-BE49-F238E27FC236}">
                <a16:creationId xmlns="" xmlns:a16="http://schemas.microsoft.com/office/drawing/2014/main" id="{075A7E7A-2879-4D93-B0D9-C45D7F9F8F20}"/>
              </a:ext>
            </a:extLst>
          </p:cNvPr>
          <p:cNvSpPr txBox="1"/>
          <p:nvPr/>
        </p:nvSpPr>
        <p:spPr>
          <a:xfrm>
            <a:off x="1616766" y="2089251"/>
            <a:ext cx="8918713" cy="1200329"/>
          </a:xfrm>
          <a:prstGeom prst="rect">
            <a:avLst/>
          </a:prstGeom>
          <a:noFill/>
        </p:spPr>
        <p:txBody>
          <a:bodyPr wrap="square" rtlCol="0">
            <a:spAutoFit/>
          </a:bodyPr>
          <a:lstStyle/>
          <a:p>
            <a:pPr marL="285750" indent="-285750">
              <a:buFont typeface="Wingdings" panose="05000000000000000000" pitchFamily="2" charset="2"/>
              <a:buChar char="q"/>
            </a:pPr>
            <a:r>
              <a:rPr lang="es-ES" sz="2400" b="1" dirty="0"/>
              <a:t>CON TÍTULO</a:t>
            </a:r>
          </a:p>
          <a:p>
            <a:pPr marL="742950" lvl="1" indent="-285750">
              <a:buFont typeface="Wingdings" panose="05000000000000000000" pitchFamily="2" charset="2"/>
              <a:buChar char="q"/>
            </a:pPr>
            <a:r>
              <a:rPr lang="es-ES" sz="2400" dirty="0"/>
              <a:t>BACHILLERATO</a:t>
            </a:r>
          </a:p>
          <a:p>
            <a:pPr marL="742950" lvl="1" indent="-285750">
              <a:buFont typeface="Wingdings" panose="05000000000000000000" pitchFamily="2" charset="2"/>
              <a:buChar char="q"/>
            </a:pPr>
            <a:r>
              <a:rPr lang="es-ES" sz="2400" dirty="0"/>
              <a:t>FORMACIÓN PROFESIONAL (CICLOS DE GRADO MEDIO)</a:t>
            </a:r>
          </a:p>
        </p:txBody>
      </p:sp>
      <p:sp>
        <p:nvSpPr>
          <p:cNvPr id="4" name="CuadroTexto 3">
            <a:extLst>
              <a:ext uri="{FF2B5EF4-FFF2-40B4-BE49-F238E27FC236}">
                <a16:creationId xmlns="" xmlns:a16="http://schemas.microsoft.com/office/drawing/2014/main" id="{1CEE9D30-F2E1-453D-9EB9-ADD2BB2CA820}"/>
              </a:ext>
            </a:extLst>
          </p:cNvPr>
          <p:cNvSpPr txBox="1"/>
          <p:nvPr/>
        </p:nvSpPr>
        <p:spPr>
          <a:xfrm>
            <a:off x="1616766" y="3525078"/>
            <a:ext cx="9303025" cy="1938992"/>
          </a:xfrm>
          <a:prstGeom prst="rect">
            <a:avLst/>
          </a:prstGeom>
          <a:noFill/>
        </p:spPr>
        <p:txBody>
          <a:bodyPr wrap="square" rtlCol="0">
            <a:spAutoFit/>
          </a:bodyPr>
          <a:lstStyle/>
          <a:p>
            <a:pPr marL="285750" indent="-285750">
              <a:buFont typeface="Wingdings" panose="05000000000000000000" pitchFamily="2" charset="2"/>
              <a:buChar char="q"/>
            </a:pPr>
            <a:r>
              <a:rPr lang="es-ES" sz="2400" b="1" dirty="0"/>
              <a:t>SÍN TÍTULO</a:t>
            </a:r>
          </a:p>
          <a:p>
            <a:pPr marL="742950" lvl="1" indent="-285750">
              <a:buFont typeface="Wingdings" panose="05000000000000000000" pitchFamily="2" charset="2"/>
              <a:buChar char="q"/>
            </a:pPr>
            <a:r>
              <a:rPr lang="es-ES" sz="2400" dirty="0"/>
              <a:t>PRUEBAS DE ACCESO A CICLOS DE GRADO MEDIO</a:t>
            </a:r>
          </a:p>
          <a:p>
            <a:pPr marL="742950" lvl="1" indent="-285750">
              <a:buFont typeface="Wingdings" panose="05000000000000000000" pitchFamily="2" charset="2"/>
              <a:buChar char="q"/>
            </a:pPr>
            <a:r>
              <a:rPr lang="es-ES" sz="2400" dirty="0"/>
              <a:t>FORMACIÓN PROFESIONAL BÁSICA</a:t>
            </a:r>
          </a:p>
          <a:p>
            <a:pPr marL="742950" lvl="1" indent="-285750">
              <a:buFont typeface="Wingdings" panose="05000000000000000000" pitchFamily="2" charset="2"/>
              <a:buChar char="q"/>
            </a:pPr>
            <a:r>
              <a:rPr lang="es-ES" sz="2400" dirty="0"/>
              <a:t>ENSEÑANZA DE ADULTOS</a:t>
            </a:r>
          </a:p>
          <a:p>
            <a:pPr marL="742950" lvl="1" indent="-285750">
              <a:buFont typeface="Wingdings" panose="05000000000000000000" pitchFamily="2" charset="2"/>
              <a:buChar char="q"/>
            </a:pPr>
            <a:r>
              <a:rPr lang="es-ES" sz="2400" dirty="0"/>
              <a:t>MUNDO LABORAL</a:t>
            </a:r>
          </a:p>
        </p:txBody>
      </p:sp>
    </p:spTree>
    <p:extLst>
      <p:ext uri="{BB962C8B-B14F-4D97-AF65-F5344CB8AC3E}">
        <p14:creationId xmlns="" xmlns:p14="http://schemas.microsoft.com/office/powerpoint/2010/main" val="418844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3522FE7-5A29-4EF6-B1EF-2CA55748A7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 xmlns:a16="http://schemas.microsoft.com/office/drawing/2014/main" id="{C2192E09-EBC7-416C-B887-DFF915D7F43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 xmlns:a16="http://schemas.microsoft.com/office/drawing/2014/main" id="{2924498D-E084-44BE-A196-CFCE355643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3BBC7667-C352-4842-9AFD-E5C16AD002F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 xmlns:a16="http://schemas.microsoft.com/office/drawing/2014/main" id="{1BF0792A-0F2B-4A2E-AB38-0A4F18A307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F57DB18D-C2F1-4C8C-8808-9C01ECE683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9" name="Group 18">
            <a:extLst>
              <a:ext uri="{FF2B5EF4-FFF2-40B4-BE49-F238E27FC236}">
                <a16:creationId xmlns="" xmlns:a16="http://schemas.microsoft.com/office/drawing/2014/main" id="{E5D935FA-3336-4941-9214-E250A5727F4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445671" y="644327"/>
            <a:ext cx="9299965" cy="4811366"/>
            <a:chOff x="7639235" y="600024"/>
            <a:chExt cx="3898557" cy="6878929"/>
          </a:xfrm>
        </p:grpSpPr>
        <p:sp>
          <p:nvSpPr>
            <p:cNvPr id="20" name="Rectangle 19">
              <a:extLst>
                <a:ext uri="{FF2B5EF4-FFF2-40B4-BE49-F238E27FC236}">
                  <a16:creationId xmlns="" xmlns:a16="http://schemas.microsoft.com/office/drawing/2014/main" id="{45D9E2ED-FF90-4200-A7EE-6D41D6526F2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3A4BEB8D-68AD-4314-8A2B-F8DC85A5301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 xmlns:a16="http://schemas.microsoft.com/office/drawing/2014/main" id="{7759ED46-CB0D-4BEA-BDE1-CD69347167D8}"/>
              </a:ext>
            </a:extLst>
          </p:cNvPr>
          <p:cNvSpPr>
            <a:spLocks noGrp="1"/>
          </p:cNvSpPr>
          <p:nvPr>
            <p:ph type="title"/>
          </p:nvPr>
        </p:nvSpPr>
        <p:spPr>
          <a:xfrm>
            <a:off x="2391408" y="1590734"/>
            <a:ext cx="7405874" cy="2520012"/>
          </a:xfrm>
          <a:solidFill>
            <a:schemeClr val="bg2"/>
          </a:solidFill>
        </p:spPr>
        <p:txBody>
          <a:bodyPr vert="horz" lIns="91440" tIns="45720" rIns="91440" bIns="0" rtlCol="0" anchor="ctr">
            <a:normAutofit/>
          </a:bodyPr>
          <a:lstStyle/>
          <a:p>
            <a:pPr algn="ctr"/>
            <a:r>
              <a:rPr lang="en-US" sz="6000" dirty="0">
                <a:solidFill>
                  <a:schemeClr val="tx2"/>
                </a:solidFill>
              </a:rPr>
              <a:t>PREPÁRATE PARA TRABAJAR</a:t>
            </a:r>
          </a:p>
        </p:txBody>
      </p:sp>
      <p:cxnSp>
        <p:nvCxnSpPr>
          <p:cNvPr id="23" name="Straight Connector 22">
            <a:extLst>
              <a:ext uri="{FF2B5EF4-FFF2-40B4-BE49-F238E27FC236}">
                <a16:creationId xmlns="" xmlns:a16="http://schemas.microsoft.com/office/drawing/2014/main" id="{87F797D1-251E-41FE-9FF8-AD487DEF28A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 xmlns:a16="http://schemas.microsoft.com/office/drawing/2014/main" id="{09A0CE28-0E59-4F4D-9855-8A8DCE9A8E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 xmlns:a16="http://schemas.microsoft.com/office/drawing/2014/main" id="{75CC23F7-9F20-4C4B-8608-BD4DE9728FA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 xmlns:p14="http://schemas.microsoft.com/office/powerpoint/2010/main" val="229741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A35045F-E067-4215-89A4-3282C33CC160}"/>
              </a:ext>
            </a:extLst>
          </p:cNvPr>
          <p:cNvSpPr>
            <a:spLocks noGrp="1"/>
          </p:cNvSpPr>
          <p:nvPr>
            <p:ph type="title"/>
          </p:nvPr>
        </p:nvSpPr>
        <p:spPr>
          <a:xfrm>
            <a:off x="669758" y="2239962"/>
            <a:ext cx="10515600" cy="2378075"/>
          </a:xfrm>
        </p:spPr>
        <p:txBody>
          <a:bodyPr>
            <a:noAutofit/>
          </a:bodyPr>
          <a:lstStyle/>
          <a:p>
            <a:pPr algn="ctr"/>
            <a:r>
              <a:rPr lang="es-ES" dirty="0"/>
              <a:t>A partir de los 16 años ya se puede acceder legalmente a un empleo pero la preparación a esa edad se posee no permite, generalmente, ocupar más que puestos de escasa cualificación y pocas posibilidades de promoción. </a:t>
            </a:r>
          </a:p>
        </p:txBody>
      </p:sp>
    </p:spTree>
    <p:extLst>
      <p:ext uri="{BB962C8B-B14F-4D97-AF65-F5344CB8AC3E}">
        <p14:creationId xmlns="" xmlns:p14="http://schemas.microsoft.com/office/powerpoint/2010/main" val="368285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03BB3F0-CFEB-42A4-ACA9-E2960F862659}"/>
              </a:ext>
            </a:extLst>
          </p:cNvPr>
          <p:cNvSpPr>
            <a:spLocks noGrp="1"/>
          </p:cNvSpPr>
          <p:nvPr>
            <p:ph type="title"/>
          </p:nvPr>
        </p:nvSpPr>
        <p:spPr/>
        <p:txBody>
          <a:bodyPr>
            <a:normAutofit/>
          </a:bodyPr>
          <a:lstStyle/>
          <a:p>
            <a:pPr algn="ctr"/>
            <a:r>
              <a:rPr lang="es-ES" sz="5400" dirty="0">
                <a:solidFill>
                  <a:srgbClr val="FF0000"/>
                </a:solidFill>
              </a:rPr>
              <a:t>RECOMENDACIONES</a:t>
            </a:r>
          </a:p>
        </p:txBody>
      </p:sp>
      <p:sp>
        <p:nvSpPr>
          <p:cNvPr id="3" name="CuadroTexto 2">
            <a:extLst>
              <a:ext uri="{FF2B5EF4-FFF2-40B4-BE49-F238E27FC236}">
                <a16:creationId xmlns="" xmlns:a16="http://schemas.microsoft.com/office/drawing/2014/main" id="{5B842B59-DFB2-4F25-BB4C-4AFB2B6A4FDF}"/>
              </a:ext>
            </a:extLst>
          </p:cNvPr>
          <p:cNvSpPr txBox="1"/>
          <p:nvPr/>
        </p:nvSpPr>
        <p:spPr>
          <a:xfrm>
            <a:off x="1451578" y="2141925"/>
            <a:ext cx="9603275" cy="2862322"/>
          </a:xfrm>
          <a:prstGeom prst="rect">
            <a:avLst/>
          </a:prstGeom>
          <a:noFill/>
        </p:spPr>
        <p:txBody>
          <a:bodyPr wrap="square" rtlCol="0">
            <a:spAutoFit/>
          </a:bodyPr>
          <a:lstStyle/>
          <a:p>
            <a:pPr marL="285750" indent="-285750" algn="ctr">
              <a:buFont typeface="Arial" panose="020B0604020202020204" pitchFamily="34" charset="0"/>
              <a:buChar char="•"/>
            </a:pPr>
            <a:r>
              <a:rPr lang="es-ES" sz="3600" dirty="0"/>
              <a:t>Inscríbete en la oficina de empleo de tu localidad</a:t>
            </a:r>
          </a:p>
          <a:p>
            <a:pPr marL="285750" indent="-285750" algn="ctr">
              <a:buFont typeface="Arial" panose="020B0604020202020204" pitchFamily="34" charset="0"/>
              <a:buChar char="•"/>
            </a:pPr>
            <a:r>
              <a:rPr lang="es-ES" sz="3600" dirty="0"/>
              <a:t>Prepara un buen Plan de Búsqueda de Empleo</a:t>
            </a:r>
          </a:p>
          <a:p>
            <a:pPr marL="285750" indent="-285750" algn="ctr">
              <a:buFont typeface="Arial" panose="020B0604020202020204" pitchFamily="34" charset="0"/>
              <a:buChar char="•"/>
            </a:pPr>
            <a:r>
              <a:rPr lang="es-ES" sz="3600" dirty="0"/>
              <a:t>Infórmate de las posibilidades de montar tu propia empresa o negocio</a:t>
            </a:r>
          </a:p>
          <a:p>
            <a:pPr marL="285750" indent="-285750" algn="ctr">
              <a:buFont typeface="Arial" panose="020B0604020202020204" pitchFamily="34" charset="0"/>
              <a:buChar char="•"/>
            </a:pPr>
            <a:r>
              <a:rPr lang="es-ES" sz="3600" dirty="0"/>
              <a:t>Mientras tanto, mantente ocupado/a</a:t>
            </a:r>
          </a:p>
        </p:txBody>
      </p:sp>
    </p:spTree>
    <p:extLst>
      <p:ext uri="{BB962C8B-B14F-4D97-AF65-F5344CB8AC3E}">
        <p14:creationId xmlns="" xmlns:p14="http://schemas.microsoft.com/office/powerpoint/2010/main" val="92582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3522FE7-5A29-4EF6-B1EF-2CA55748A7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 xmlns:a16="http://schemas.microsoft.com/office/drawing/2014/main" id="{C2192E09-EBC7-416C-B887-DFF915D7F43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 xmlns:a16="http://schemas.microsoft.com/office/drawing/2014/main" id="{2924498D-E084-44BE-A196-CFCE355643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3BBC7667-C352-4842-9AFD-E5C16AD002F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 xmlns:a16="http://schemas.microsoft.com/office/drawing/2014/main" id="{1BF0792A-0F2B-4A2E-AB38-0A4F18A307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F57DB18D-C2F1-4C8C-8808-9C01ECE683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9" name="Group 18">
            <a:extLst>
              <a:ext uri="{FF2B5EF4-FFF2-40B4-BE49-F238E27FC236}">
                <a16:creationId xmlns="" xmlns:a16="http://schemas.microsoft.com/office/drawing/2014/main" id="{E5D935FA-3336-4941-9214-E250A5727F4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445671" y="644327"/>
            <a:ext cx="9299965" cy="4811366"/>
            <a:chOff x="7639235" y="600024"/>
            <a:chExt cx="3898557" cy="6878929"/>
          </a:xfrm>
        </p:grpSpPr>
        <p:sp>
          <p:nvSpPr>
            <p:cNvPr id="20" name="Rectangle 19">
              <a:extLst>
                <a:ext uri="{FF2B5EF4-FFF2-40B4-BE49-F238E27FC236}">
                  <a16:creationId xmlns="" xmlns:a16="http://schemas.microsoft.com/office/drawing/2014/main" id="{45D9E2ED-FF90-4200-A7EE-6D41D6526F2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3A4BEB8D-68AD-4314-8A2B-F8DC85A5301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 xmlns:a16="http://schemas.microsoft.com/office/drawing/2014/main" id="{95DAD202-8226-4324-A3AB-27A88E542D6D}"/>
              </a:ext>
            </a:extLst>
          </p:cNvPr>
          <p:cNvSpPr>
            <a:spLocks noGrp="1"/>
          </p:cNvSpPr>
          <p:nvPr>
            <p:ph type="title"/>
          </p:nvPr>
        </p:nvSpPr>
        <p:spPr>
          <a:xfrm>
            <a:off x="2391408" y="1590734"/>
            <a:ext cx="7405874" cy="2520012"/>
          </a:xfrm>
          <a:solidFill>
            <a:schemeClr val="bg2"/>
          </a:solidFill>
        </p:spPr>
        <p:txBody>
          <a:bodyPr vert="horz" lIns="91440" tIns="45720" rIns="91440" bIns="0" rtlCol="0" anchor="ctr">
            <a:normAutofit/>
          </a:bodyPr>
          <a:lstStyle/>
          <a:p>
            <a:pPr algn="ctr"/>
            <a:r>
              <a:rPr lang="en-US" sz="6000" dirty="0">
                <a:solidFill>
                  <a:schemeClr val="tx2"/>
                </a:solidFill>
              </a:rPr>
              <a:t>OTRAS ENSEÑANZAS</a:t>
            </a:r>
          </a:p>
        </p:txBody>
      </p:sp>
      <p:cxnSp>
        <p:nvCxnSpPr>
          <p:cNvPr id="23" name="Straight Connector 22">
            <a:extLst>
              <a:ext uri="{FF2B5EF4-FFF2-40B4-BE49-F238E27FC236}">
                <a16:creationId xmlns="" xmlns:a16="http://schemas.microsoft.com/office/drawing/2014/main" id="{87F797D1-251E-41FE-9FF8-AD487DEF28A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 xmlns:a16="http://schemas.microsoft.com/office/drawing/2014/main" id="{09A0CE28-0E59-4F4D-9855-8A8DCE9A8E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 xmlns:a16="http://schemas.microsoft.com/office/drawing/2014/main" id="{75CC23F7-9F20-4C4B-8608-BD4DE9728FA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 xmlns:p14="http://schemas.microsoft.com/office/powerpoint/2010/main" val="117466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2CFDB29D-4BAB-40B7-BD0E-FA24A50D480B}"/>
              </a:ext>
            </a:extLst>
          </p:cNvPr>
          <p:cNvSpPr txBox="1"/>
          <p:nvPr/>
        </p:nvSpPr>
        <p:spPr>
          <a:xfrm>
            <a:off x="794084" y="709863"/>
            <a:ext cx="10347158" cy="4832092"/>
          </a:xfrm>
          <a:prstGeom prst="rect">
            <a:avLst/>
          </a:prstGeom>
          <a:noFill/>
        </p:spPr>
        <p:txBody>
          <a:bodyPr wrap="square" rtlCol="0">
            <a:spAutoFit/>
          </a:bodyPr>
          <a:lstStyle/>
          <a:p>
            <a:pPr marL="285750" indent="-285750" algn="just">
              <a:buFont typeface="Wingdings" panose="05000000000000000000" pitchFamily="2" charset="2"/>
              <a:buChar char="q"/>
            </a:pPr>
            <a:r>
              <a:rPr lang="es-ES" sz="2800" dirty="0"/>
              <a:t>FUERZAS Y CUERPOS DE SEGURIDAD DEL ESTADO</a:t>
            </a:r>
          </a:p>
          <a:p>
            <a:pPr marL="285750" indent="-285750" algn="just">
              <a:buFont typeface="Wingdings" panose="05000000000000000000" pitchFamily="2" charset="2"/>
              <a:buChar char="q"/>
            </a:pPr>
            <a:endParaRPr lang="es-ES" sz="2800" dirty="0"/>
          </a:p>
          <a:p>
            <a:pPr marL="285750" indent="-285750" algn="just">
              <a:buFont typeface="Wingdings" panose="05000000000000000000" pitchFamily="2" charset="2"/>
              <a:buChar char="q"/>
            </a:pPr>
            <a:r>
              <a:rPr lang="es-ES" sz="2800" dirty="0"/>
              <a:t>CUERPOS DE SEGURIDAD DEPENDIENTES DEL MINISTERIO DEL INTERIOR</a:t>
            </a:r>
          </a:p>
          <a:p>
            <a:pPr marL="285750" indent="-285750" algn="just">
              <a:buFont typeface="Wingdings" panose="05000000000000000000" pitchFamily="2" charset="2"/>
              <a:buChar char="q"/>
            </a:pPr>
            <a:endParaRPr lang="es-ES" sz="2800" dirty="0"/>
          </a:p>
          <a:p>
            <a:pPr marL="285750" indent="-285750" algn="just">
              <a:buFont typeface="Wingdings" panose="05000000000000000000" pitchFamily="2" charset="2"/>
              <a:buChar char="q"/>
            </a:pPr>
            <a:r>
              <a:rPr lang="es-ES" sz="2800" dirty="0"/>
              <a:t>FUERZAS ARMADAS DEPENDIENTES DEL MINISTERIO DE DEFENSA</a:t>
            </a:r>
          </a:p>
          <a:p>
            <a:pPr marL="285750" indent="-285750" algn="just">
              <a:buFont typeface="Wingdings" panose="05000000000000000000" pitchFamily="2" charset="2"/>
              <a:buChar char="q"/>
            </a:pPr>
            <a:endParaRPr lang="es-ES" sz="2800" dirty="0"/>
          </a:p>
          <a:p>
            <a:pPr marL="285750" indent="-285750" algn="just">
              <a:buFont typeface="Wingdings" panose="05000000000000000000" pitchFamily="2" charset="2"/>
              <a:buChar char="q"/>
            </a:pPr>
            <a:r>
              <a:rPr lang="es-ES" sz="2800" dirty="0"/>
              <a:t>CUERPO DE BOMBEROS</a:t>
            </a:r>
          </a:p>
          <a:p>
            <a:pPr algn="just"/>
            <a:endParaRPr lang="es-ES" sz="2800" dirty="0"/>
          </a:p>
          <a:p>
            <a:pPr marL="285750" indent="-285750" algn="just">
              <a:buFont typeface="Wingdings" panose="05000000000000000000" pitchFamily="2" charset="2"/>
              <a:buChar char="q"/>
            </a:pPr>
            <a:r>
              <a:rPr lang="es-ES" sz="2800" dirty="0"/>
              <a:t>OPOSICIONES A LA ADMINISTRACIÓN PÚBLICA</a:t>
            </a:r>
          </a:p>
        </p:txBody>
      </p:sp>
    </p:spTree>
    <p:extLst>
      <p:ext uri="{BB962C8B-B14F-4D97-AF65-F5344CB8AC3E}">
        <p14:creationId xmlns="" xmlns:p14="http://schemas.microsoft.com/office/powerpoint/2010/main" val="155565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28CBD90-F4E3-4FD8-882C-CE736B8652A8}"/>
              </a:ext>
            </a:extLst>
          </p:cNvPr>
          <p:cNvSpPr>
            <a:spLocks noGrp="1"/>
          </p:cNvSpPr>
          <p:nvPr>
            <p:ph type="title"/>
          </p:nvPr>
        </p:nvSpPr>
        <p:spPr/>
        <p:txBody>
          <a:bodyPr>
            <a:normAutofit/>
          </a:bodyPr>
          <a:lstStyle/>
          <a:p>
            <a:pPr algn="ctr"/>
            <a:r>
              <a:rPr lang="es-ES" sz="4400" dirty="0">
                <a:solidFill>
                  <a:srgbClr val="FF0000"/>
                </a:solidFill>
              </a:rPr>
              <a:t>MÁS INFORMACIÓN </a:t>
            </a:r>
          </a:p>
        </p:txBody>
      </p:sp>
      <p:sp>
        <p:nvSpPr>
          <p:cNvPr id="3" name="CuadroTexto 2">
            <a:extLst>
              <a:ext uri="{FF2B5EF4-FFF2-40B4-BE49-F238E27FC236}">
                <a16:creationId xmlns="" xmlns:a16="http://schemas.microsoft.com/office/drawing/2014/main" id="{EB196850-0141-481C-84B2-99DD6CCD9907}"/>
              </a:ext>
            </a:extLst>
          </p:cNvPr>
          <p:cNvSpPr txBox="1"/>
          <p:nvPr/>
        </p:nvSpPr>
        <p:spPr>
          <a:xfrm>
            <a:off x="1139687" y="2123825"/>
            <a:ext cx="10362502" cy="3046988"/>
          </a:xfrm>
          <a:prstGeom prst="rect">
            <a:avLst/>
          </a:prstGeom>
          <a:noFill/>
        </p:spPr>
        <p:txBody>
          <a:bodyPr wrap="square" rtlCol="0">
            <a:spAutoFit/>
          </a:bodyPr>
          <a:lstStyle/>
          <a:p>
            <a:pPr marL="285750" indent="-285750" algn="just">
              <a:buFont typeface="Arial" panose="020B0604020202020204" pitchFamily="34" charset="0"/>
              <a:buChar char="•"/>
            </a:pPr>
            <a:r>
              <a:rPr lang="es-ES" sz="4800" dirty="0"/>
              <a:t>DEPARTAMENTO DE ORIENTACIÓN</a:t>
            </a:r>
          </a:p>
          <a:p>
            <a:pPr marL="285750" indent="-285750" algn="just">
              <a:buFont typeface="Arial" panose="020B0604020202020204" pitchFamily="34" charset="0"/>
              <a:buChar char="•"/>
            </a:pPr>
            <a:r>
              <a:rPr lang="es-ES" sz="4800" dirty="0"/>
              <a:t>PROGRAMA EL ORIENTA</a:t>
            </a:r>
          </a:p>
          <a:p>
            <a:pPr marL="285750" indent="-285750" algn="just">
              <a:buFont typeface="Arial" panose="020B0604020202020204" pitchFamily="34" charset="0"/>
              <a:buChar char="•"/>
            </a:pPr>
            <a:r>
              <a:rPr lang="es-ES" sz="4800" dirty="0"/>
              <a:t>BLOG DE ORIENTACIÓN </a:t>
            </a:r>
          </a:p>
          <a:p>
            <a:pPr marL="285750" indent="-285750" algn="just">
              <a:buFont typeface="Arial" panose="020B0604020202020204" pitchFamily="34" charset="0"/>
              <a:buChar char="•"/>
            </a:pPr>
            <a:r>
              <a:rPr lang="es-ES" sz="4800" dirty="0"/>
              <a:t>PORTAL DE EDUCACIÓN JCCM</a:t>
            </a:r>
          </a:p>
        </p:txBody>
      </p:sp>
    </p:spTree>
    <p:extLst>
      <p:ext uri="{BB962C8B-B14F-4D97-AF65-F5344CB8AC3E}">
        <p14:creationId xmlns="" xmlns:p14="http://schemas.microsoft.com/office/powerpoint/2010/main" val="308966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3522FE7-5A29-4EF6-B1EF-2CA55748A7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 xmlns:a16="http://schemas.microsoft.com/office/drawing/2014/main" id="{C2192E09-EBC7-416C-B887-DFF915D7F43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 xmlns:a16="http://schemas.microsoft.com/office/drawing/2014/main" id="{2924498D-E084-44BE-A196-CFCE355643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3BBC7667-C352-4842-9AFD-E5C16AD002F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 xmlns:a16="http://schemas.microsoft.com/office/drawing/2014/main" id="{1BF0792A-0F2B-4A2E-AB38-0A4F18A307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F57DB18D-C2F1-4C8C-8808-9C01ECE683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9" name="Group 18">
            <a:extLst>
              <a:ext uri="{FF2B5EF4-FFF2-40B4-BE49-F238E27FC236}">
                <a16:creationId xmlns="" xmlns:a16="http://schemas.microsoft.com/office/drawing/2014/main" id="{E5D935FA-3336-4941-9214-E250A5727F4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445671" y="644327"/>
            <a:ext cx="9299965" cy="4811366"/>
            <a:chOff x="7639235" y="600024"/>
            <a:chExt cx="3898557" cy="6878929"/>
          </a:xfrm>
        </p:grpSpPr>
        <p:sp>
          <p:nvSpPr>
            <p:cNvPr id="20" name="Rectangle 19">
              <a:extLst>
                <a:ext uri="{FF2B5EF4-FFF2-40B4-BE49-F238E27FC236}">
                  <a16:creationId xmlns="" xmlns:a16="http://schemas.microsoft.com/office/drawing/2014/main" id="{45D9E2ED-FF90-4200-A7EE-6D41D6526F2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3A4BEB8D-68AD-4314-8A2B-F8DC85A5301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 xmlns:a16="http://schemas.microsoft.com/office/drawing/2014/main" id="{0027126B-6559-467A-9F02-BAA6122E5DFB}"/>
              </a:ext>
            </a:extLst>
          </p:cNvPr>
          <p:cNvSpPr>
            <a:spLocks noGrp="1"/>
          </p:cNvSpPr>
          <p:nvPr>
            <p:ph type="title"/>
          </p:nvPr>
        </p:nvSpPr>
        <p:spPr>
          <a:xfrm>
            <a:off x="2391408" y="1590734"/>
            <a:ext cx="7405874" cy="2520012"/>
          </a:xfrm>
          <a:solidFill>
            <a:schemeClr val="bg2"/>
          </a:solidFill>
        </p:spPr>
        <p:txBody>
          <a:bodyPr vert="horz" lIns="91440" tIns="45720" rIns="91440" bIns="0" rtlCol="0" anchor="ctr">
            <a:normAutofit/>
          </a:bodyPr>
          <a:lstStyle/>
          <a:p>
            <a:pPr algn="ctr"/>
            <a:r>
              <a:rPr lang="en-US" sz="6000" dirty="0">
                <a:solidFill>
                  <a:schemeClr val="tx2"/>
                </a:solidFill>
              </a:rPr>
              <a:t>MUCHAS GRACIAS POR VUESTRA ATENCIÓN</a:t>
            </a:r>
          </a:p>
        </p:txBody>
      </p:sp>
      <p:cxnSp>
        <p:nvCxnSpPr>
          <p:cNvPr id="23" name="Straight Connector 22">
            <a:extLst>
              <a:ext uri="{FF2B5EF4-FFF2-40B4-BE49-F238E27FC236}">
                <a16:creationId xmlns="" xmlns:a16="http://schemas.microsoft.com/office/drawing/2014/main" id="{87F797D1-251E-41FE-9FF8-AD487DEF28A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 xmlns:a16="http://schemas.microsoft.com/office/drawing/2014/main" id="{09A0CE28-0E59-4F4D-9855-8A8DCE9A8E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 xmlns:a16="http://schemas.microsoft.com/office/drawing/2014/main" id="{75CC23F7-9F20-4C4B-8608-BD4DE9728FA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 xmlns:p14="http://schemas.microsoft.com/office/powerpoint/2010/main" val="124791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3522FE7-5A29-4EF6-B1EF-2CA55748A7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 xmlns:a16="http://schemas.microsoft.com/office/drawing/2014/main" id="{C2192E09-EBC7-416C-B887-DFF915D7F43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 xmlns:a16="http://schemas.microsoft.com/office/drawing/2014/main" id="{2924498D-E084-44BE-A196-CFCE355643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3BBC7667-C352-4842-9AFD-E5C16AD002F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 xmlns:a16="http://schemas.microsoft.com/office/drawing/2014/main" id="{1BF0792A-0F2B-4A2E-AB38-0A4F18A307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F57DB18D-C2F1-4C8C-8808-9C01ECE683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9" name="Group 18">
            <a:extLst>
              <a:ext uri="{FF2B5EF4-FFF2-40B4-BE49-F238E27FC236}">
                <a16:creationId xmlns="" xmlns:a16="http://schemas.microsoft.com/office/drawing/2014/main" id="{E5D935FA-3336-4941-9214-E250A5727F4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445671" y="644327"/>
            <a:ext cx="9299965" cy="4811366"/>
            <a:chOff x="7639235" y="600024"/>
            <a:chExt cx="3898557" cy="6878929"/>
          </a:xfrm>
        </p:grpSpPr>
        <p:sp>
          <p:nvSpPr>
            <p:cNvPr id="20" name="Rectangle 19">
              <a:extLst>
                <a:ext uri="{FF2B5EF4-FFF2-40B4-BE49-F238E27FC236}">
                  <a16:creationId xmlns="" xmlns:a16="http://schemas.microsoft.com/office/drawing/2014/main" id="{45D9E2ED-FF90-4200-A7EE-6D41D6526F2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20">
              <a:extLst>
                <a:ext uri="{FF2B5EF4-FFF2-40B4-BE49-F238E27FC236}">
                  <a16:creationId xmlns="" xmlns:a16="http://schemas.microsoft.com/office/drawing/2014/main" id="{3A4BEB8D-68AD-4314-8A2B-F8DC85A5301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 xmlns:a16="http://schemas.microsoft.com/office/drawing/2014/main" id="{3DBF4FC1-229F-4E77-8DD3-3F9404D3B8F9}"/>
              </a:ext>
            </a:extLst>
          </p:cNvPr>
          <p:cNvSpPr>
            <a:spLocks noGrp="1"/>
          </p:cNvSpPr>
          <p:nvPr>
            <p:ph type="title"/>
          </p:nvPr>
        </p:nvSpPr>
        <p:spPr>
          <a:xfrm>
            <a:off x="2391408" y="1590734"/>
            <a:ext cx="7405874" cy="2520012"/>
          </a:xfrm>
          <a:solidFill>
            <a:schemeClr val="bg2"/>
          </a:solidFill>
        </p:spPr>
        <p:txBody>
          <a:bodyPr vert="horz" lIns="91440" tIns="45720" rIns="91440" bIns="0" rtlCol="0" anchor="ctr">
            <a:normAutofit/>
          </a:bodyPr>
          <a:lstStyle/>
          <a:p>
            <a:pPr algn="ctr"/>
            <a:r>
              <a:rPr lang="en-US" sz="6000" dirty="0">
                <a:solidFill>
                  <a:schemeClr val="tx2"/>
                </a:solidFill>
              </a:rPr>
              <a:t>BACHILLERATO</a:t>
            </a:r>
          </a:p>
        </p:txBody>
      </p:sp>
      <p:cxnSp>
        <p:nvCxnSpPr>
          <p:cNvPr id="23" name="Straight Connector 22">
            <a:extLst>
              <a:ext uri="{FF2B5EF4-FFF2-40B4-BE49-F238E27FC236}">
                <a16:creationId xmlns="" xmlns:a16="http://schemas.microsoft.com/office/drawing/2014/main" id="{87F797D1-251E-41FE-9FF8-AD487DEF28A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 xmlns:a16="http://schemas.microsoft.com/office/drawing/2014/main" id="{09A0CE28-0E59-4F4D-9855-8A8DCE9A8E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 xmlns:a16="http://schemas.microsoft.com/office/drawing/2014/main" id="{75CC23F7-9F20-4C4B-8608-BD4DE9728FA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 xmlns:p14="http://schemas.microsoft.com/office/powerpoint/2010/main" val="90167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5C68BC2-C113-4D3B-A7E3-08AC073948A2}"/>
              </a:ext>
            </a:extLst>
          </p:cNvPr>
          <p:cNvSpPr>
            <a:spLocks noGrp="1"/>
          </p:cNvSpPr>
          <p:nvPr>
            <p:ph type="title"/>
          </p:nvPr>
        </p:nvSpPr>
        <p:spPr/>
        <p:txBody>
          <a:bodyPr>
            <a:normAutofit/>
          </a:bodyPr>
          <a:lstStyle/>
          <a:p>
            <a:pPr algn="ctr"/>
            <a:r>
              <a:rPr lang="es-ES" sz="4400" dirty="0">
                <a:solidFill>
                  <a:srgbClr val="FF0000"/>
                </a:solidFill>
              </a:rPr>
              <a:t>BACHILLERATO</a:t>
            </a:r>
          </a:p>
        </p:txBody>
      </p:sp>
      <p:sp>
        <p:nvSpPr>
          <p:cNvPr id="3" name="CuadroTexto 2">
            <a:extLst>
              <a:ext uri="{FF2B5EF4-FFF2-40B4-BE49-F238E27FC236}">
                <a16:creationId xmlns="" xmlns:a16="http://schemas.microsoft.com/office/drawing/2014/main" id="{F6F0FCD3-F1C4-42DF-9905-7660E4B0F2DD}"/>
              </a:ext>
            </a:extLst>
          </p:cNvPr>
          <p:cNvSpPr txBox="1"/>
          <p:nvPr/>
        </p:nvSpPr>
        <p:spPr>
          <a:xfrm>
            <a:off x="1359568" y="1951672"/>
            <a:ext cx="8892209" cy="2215991"/>
          </a:xfrm>
          <a:prstGeom prst="rect">
            <a:avLst/>
          </a:prstGeom>
          <a:noFill/>
        </p:spPr>
        <p:txBody>
          <a:bodyPr wrap="square" rtlCol="0">
            <a:spAutoFit/>
          </a:bodyPr>
          <a:lstStyle/>
          <a:p>
            <a:r>
              <a:rPr lang="es-ES" sz="2400" dirty="0"/>
              <a:t>TRIPLE FINALIDAD EDUCATIVA:</a:t>
            </a:r>
          </a:p>
          <a:p>
            <a:pPr marL="342900" indent="-342900">
              <a:buFont typeface="+mj-lt"/>
              <a:buAutoNum type="arabicParenR"/>
            </a:pPr>
            <a:r>
              <a:rPr lang="es-ES" sz="2400" dirty="0"/>
              <a:t>Formación General</a:t>
            </a:r>
          </a:p>
          <a:p>
            <a:pPr marL="342900" indent="-342900">
              <a:buFont typeface="+mj-lt"/>
              <a:buAutoNum type="arabicParenR"/>
            </a:pPr>
            <a:r>
              <a:rPr lang="es-ES" sz="2400" dirty="0"/>
              <a:t>Orientación</a:t>
            </a:r>
          </a:p>
          <a:p>
            <a:pPr marL="342900" indent="-342900">
              <a:buFont typeface="+mj-lt"/>
              <a:buAutoNum type="arabicParenR"/>
            </a:pPr>
            <a:r>
              <a:rPr lang="es-ES" sz="2400" dirty="0"/>
              <a:t>Preparación para estudios superiores (tanto profesionales como universitarios)</a:t>
            </a:r>
          </a:p>
          <a:p>
            <a:pPr marL="342900" indent="-342900">
              <a:buFont typeface="+mj-lt"/>
              <a:buAutoNum type="arabicParenR"/>
            </a:pPr>
            <a:endParaRPr lang="es-ES" dirty="0"/>
          </a:p>
        </p:txBody>
      </p:sp>
      <p:sp>
        <p:nvSpPr>
          <p:cNvPr id="4" name="CuadroTexto 3">
            <a:extLst>
              <a:ext uri="{FF2B5EF4-FFF2-40B4-BE49-F238E27FC236}">
                <a16:creationId xmlns="" xmlns:a16="http://schemas.microsoft.com/office/drawing/2014/main" id="{C3D12AF7-8A33-4B98-BFB5-64814C85AC02}"/>
              </a:ext>
            </a:extLst>
          </p:cNvPr>
          <p:cNvSpPr txBox="1"/>
          <p:nvPr/>
        </p:nvSpPr>
        <p:spPr>
          <a:xfrm>
            <a:off x="1359568" y="4006865"/>
            <a:ext cx="8975558" cy="1569660"/>
          </a:xfrm>
          <a:prstGeom prst="rect">
            <a:avLst/>
          </a:prstGeom>
          <a:noFill/>
        </p:spPr>
        <p:txBody>
          <a:bodyPr wrap="square" rtlCol="0">
            <a:spAutoFit/>
          </a:bodyPr>
          <a:lstStyle/>
          <a:p>
            <a:r>
              <a:rPr lang="es-ES" sz="2400" dirty="0"/>
              <a:t>3 MODALIDADES:</a:t>
            </a:r>
          </a:p>
          <a:p>
            <a:pPr marL="285750" indent="-285750">
              <a:buFont typeface="Wingdings" panose="05000000000000000000" pitchFamily="2" charset="2"/>
              <a:buChar char="v"/>
            </a:pPr>
            <a:r>
              <a:rPr lang="es-ES" sz="2400" dirty="0"/>
              <a:t>Bachillerato de Artes</a:t>
            </a:r>
          </a:p>
          <a:p>
            <a:pPr marL="285750" indent="-285750">
              <a:buFont typeface="Wingdings" panose="05000000000000000000" pitchFamily="2" charset="2"/>
              <a:buChar char="v"/>
            </a:pPr>
            <a:r>
              <a:rPr lang="es-ES" sz="2400" dirty="0"/>
              <a:t>Bachillerato de Ciencias</a:t>
            </a:r>
          </a:p>
          <a:p>
            <a:pPr marL="285750" indent="-285750">
              <a:buFont typeface="Wingdings" panose="05000000000000000000" pitchFamily="2" charset="2"/>
              <a:buChar char="v"/>
            </a:pPr>
            <a:r>
              <a:rPr lang="es-ES" sz="2400" dirty="0"/>
              <a:t>Bachillerato de Humanidades y Ciencias Sociales. </a:t>
            </a:r>
          </a:p>
        </p:txBody>
      </p:sp>
    </p:spTree>
    <p:extLst>
      <p:ext uri="{BB962C8B-B14F-4D97-AF65-F5344CB8AC3E}">
        <p14:creationId xmlns="" xmlns:p14="http://schemas.microsoft.com/office/powerpoint/2010/main" val="344381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931A7EB-0351-4FE7-9D89-2DF0FA820404}"/>
              </a:ext>
            </a:extLst>
          </p:cNvPr>
          <p:cNvSpPr>
            <a:spLocks noGrp="1"/>
          </p:cNvSpPr>
          <p:nvPr>
            <p:ph type="title"/>
          </p:nvPr>
        </p:nvSpPr>
        <p:spPr>
          <a:xfrm>
            <a:off x="1382593" y="783698"/>
            <a:ext cx="9603275" cy="1049235"/>
          </a:xfrm>
        </p:spPr>
        <p:txBody>
          <a:bodyPr>
            <a:normAutofit/>
          </a:bodyPr>
          <a:lstStyle/>
          <a:p>
            <a:pPr algn="ctr"/>
            <a:r>
              <a:rPr lang="es-ES" sz="4400" dirty="0">
                <a:solidFill>
                  <a:srgbClr val="FF0000"/>
                </a:solidFill>
              </a:rPr>
              <a:t>BACHILLERATO</a:t>
            </a:r>
          </a:p>
        </p:txBody>
      </p:sp>
      <p:sp>
        <p:nvSpPr>
          <p:cNvPr id="3" name="CuadroTexto 2">
            <a:extLst>
              <a:ext uri="{FF2B5EF4-FFF2-40B4-BE49-F238E27FC236}">
                <a16:creationId xmlns="" xmlns:a16="http://schemas.microsoft.com/office/drawing/2014/main" id="{1FE4D740-2ADE-4AC1-9C52-158B4A5CA68C}"/>
              </a:ext>
            </a:extLst>
          </p:cNvPr>
          <p:cNvSpPr txBox="1"/>
          <p:nvPr/>
        </p:nvSpPr>
        <p:spPr>
          <a:xfrm>
            <a:off x="1215187" y="2020589"/>
            <a:ext cx="9408695" cy="830997"/>
          </a:xfrm>
          <a:prstGeom prst="rect">
            <a:avLst/>
          </a:prstGeom>
          <a:noFill/>
        </p:spPr>
        <p:txBody>
          <a:bodyPr wrap="square" rtlCol="0">
            <a:spAutoFit/>
          </a:bodyPr>
          <a:lstStyle/>
          <a:p>
            <a:r>
              <a:rPr lang="es-ES" sz="2400" b="1" dirty="0"/>
              <a:t>DURACIÓN</a:t>
            </a:r>
            <a:r>
              <a:rPr lang="es-ES" sz="2400" dirty="0"/>
              <a:t>: 2 cursos académicos, se podrá permanecer cuatro como máximo.</a:t>
            </a:r>
          </a:p>
        </p:txBody>
      </p:sp>
      <p:sp>
        <p:nvSpPr>
          <p:cNvPr id="4" name="CuadroTexto 3">
            <a:extLst>
              <a:ext uri="{FF2B5EF4-FFF2-40B4-BE49-F238E27FC236}">
                <a16:creationId xmlns="" xmlns:a16="http://schemas.microsoft.com/office/drawing/2014/main" id="{F38256BA-0E5D-4A5A-9036-3040E06B7941}"/>
              </a:ext>
            </a:extLst>
          </p:cNvPr>
          <p:cNvSpPr txBox="1"/>
          <p:nvPr/>
        </p:nvSpPr>
        <p:spPr>
          <a:xfrm>
            <a:off x="1215187" y="2957296"/>
            <a:ext cx="9938085" cy="1569660"/>
          </a:xfrm>
          <a:prstGeom prst="rect">
            <a:avLst/>
          </a:prstGeom>
          <a:noFill/>
        </p:spPr>
        <p:txBody>
          <a:bodyPr wrap="square" rtlCol="0">
            <a:spAutoFit/>
          </a:bodyPr>
          <a:lstStyle/>
          <a:p>
            <a:pPr algn="just"/>
            <a:r>
              <a:rPr lang="es-ES" sz="2400" b="1" dirty="0" smtClean="0"/>
              <a:t>TITULACIÓN</a:t>
            </a:r>
            <a:r>
              <a:rPr lang="es-ES" sz="2400" b="1" dirty="0"/>
              <a:t>:</a:t>
            </a:r>
            <a:r>
              <a:rPr lang="es-ES" sz="2400" dirty="0"/>
              <a:t> Tras la evaluación positiva en todas las materias se obtiene una titulación única, el TÍTULO DE BACHILLER, donde consta la modalidad cursada, en función de la cual se puede acceder a determinados estudios universitarios. </a:t>
            </a:r>
          </a:p>
        </p:txBody>
      </p:sp>
      <p:sp>
        <p:nvSpPr>
          <p:cNvPr id="5" name="CuadroTexto 4">
            <a:extLst>
              <a:ext uri="{FF2B5EF4-FFF2-40B4-BE49-F238E27FC236}">
                <a16:creationId xmlns="" xmlns:a16="http://schemas.microsoft.com/office/drawing/2014/main" id="{EEA2E0EA-061F-4926-83D8-8158B7EA17FF}"/>
              </a:ext>
            </a:extLst>
          </p:cNvPr>
          <p:cNvSpPr txBox="1"/>
          <p:nvPr/>
        </p:nvSpPr>
        <p:spPr>
          <a:xfrm>
            <a:off x="1215186" y="4504642"/>
            <a:ext cx="9938085" cy="1569660"/>
          </a:xfrm>
          <a:prstGeom prst="rect">
            <a:avLst/>
          </a:prstGeom>
          <a:noFill/>
        </p:spPr>
        <p:txBody>
          <a:bodyPr wrap="square" rtlCol="0">
            <a:spAutoFit/>
          </a:bodyPr>
          <a:lstStyle/>
          <a:p>
            <a:pPr algn="just"/>
            <a:r>
              <a:rPr lang="es-ES" sz="2400" b="1" dirty="0"/>
              <a:t>CON EL TÍTULO DE BACHILLER SE PUEDE ACCEDER</a:t>
            </a:r>
            <a:r>
              <a:rPr lang="es-ES" sz="2400" dirty="0"/>
              <a:t>:</a:t>
            </a:r>
          </a:p>
          <a:p>
            <a:pPr marL="342900" indent="-342900" algn="just">
              <a:buFont typeface="Wingdings" panose="05000000000000000000" pitchFamily="2" charset="2"/>
              <a:buChar char="Ø"/>
            </a:pPr>
            <a:r>
              <a:rPr lang="es-ES" sz="2400" dirty="0"/>
              <a:t>Directamente a la  Formación Profesional de Grado Superior </a:t>
            </a:r>
          </a:p>
          <a:p>
            <a:pPr marL="342900" indent="-342900" algn="just">
              <a:buFont typeface="Wingdings" panose="05000000000000000000" pitchFamily="2" charset="2"/>
              <a:buChar char="Ø"/>
            </a:pPr>
            <a:r>
              <a:rPr lang="es-ES" sz="2400" dirty="0"/>
              <a:t>Estudios Universitarios (previa superación de la </a:t>
            </a:r>
            <a:r>
              <a:rPr lang="es-ES" sz="2400" dirty="0" err="1"/>
              <a:t>EvAU</a:t>
            </a:r>
            <a:r>
              <a:rPr lang="es-ES" sz="2400" dirty="0"/>
              <a:t>)</a:t>
            </a:r>
          </a:p>
          <a:p>
            <a:pPr marL="342900" indent="-342900" algn="just">
              <a:buFont typeface="Wingdings" panose="05000000000000000000" pitchFamily="2" charset="2"/>
              <a:buChar char="Ø"/>
            </a:pPr>
            <a:r>
              <a:rPr lang="es-ES" sz="2400" dirty="0"/>
              <a:t>A otros estudios superiores</a:t>
            </a:r>
          </a:p>
        </p:txBody>
      </p:sp>
    </p:spTree>
    <p:extLst>
      <p:ext uri="{BB962C8B-B14F-4D97-AF65-F5344CB8AC3E}">
        <p14:creationId xmlns="" xmlns:p14="http://schemas.microsoft.com/office/powerpoint/2010/main" val="304477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3259F0B-7A0B-4581-AA33-7281FCFBBB42}"/>
              </a:ext>
            </a:extLst>
          </p:cNvPr>
          <p:cNvSpPr>
            <a:spLocks noGrp="1"/>
          </p:cNvSpPr>
          <p:nvPr>
            <p:ph type="title"/>
          </p:nvPr>
        </p:nvSpPr>
        <p:spPr/>
        <p:txBody>
          <a:bodyPr>
            <a:normAutofit/>
          </a:bodyPr>
          <a:lstStyle/>
          <a:p>
            <a:pPr algn="ctr"/>
            <a:r>
              <a:rPr lang="es-ES" sz="4400" dirty="0">
                <a:solidFill>
                  <a:srgbClr val="FF0000"/>
                </a:solidFill>
              </a:rPr>
              <a:t>BACHILLERATO</a:t>
            </a:r>
          </a:p>
        </p:txBody>
      </p:sp>
      <p:sp>
        <p:nvSpPr>
          <p:cNvPr id="3" name="CuadroTexto 2">
            <a:extLst>
              <a:ext uri="{FF2B5EF4-FFF2-40B4-BE49-F238E27FC236}">
                <a16:creationId xmlns="" xmlns:a16="http://schemas.microsoft.com/office/drawing/2014/main" id="{D8698CC3-5383-4A1B-A340-9E1182866322}"/>
              </a:ext>
            </a:extLst>
          </p:cNvPr>
          <p:cNvSpPr txBox="1"/>
          <p:nvPr/>
        </p:nvSpPr>
        <p:spPr>
          <a:xfrm>
            <a:off x="957963" y="1984126"/>
            <a:ext cx="9781673" cy="461665"/>
          </a:xfrm>
          <a:prstGeom prst="rect">
            <a:avLst/>
          </a:prstGeom>
          <a:noFill/>
        </p:spPr>
        <p:txBody>
          <a:bodyPr wrap="square" rtlCol="0">
            <a:spAutoFit/>
          </a:bodyPr>
          <a:lstStyle/>
          <a:p>
            <a:r>
              <a:rPr lang="es-ES" sz="2400" b="1" dirty="0"/>
              <a:t>MATERIAS</a:t>
            </a:r>
            <a:r>
              <a:rPr lang="es-ES" sz="2400" dirty="0"/>
              <a:t> se dividen en</a:t>
            </a:r>
            <a:r>
              <a:rPr lang="es-ES" sz="2400" dirty="0" smtClean="0"/>
              <a:t>:</a:t>
            </a:r>
            <a:endParaRPr lang="es-ES" sz="2400" dirty="0"/>
          </a:p>
        </p:txBody>
      </p:sp>
      <p:sp>
        <p:nvSpPr>
          <p:cNvPr id="4" name="CuadroTexto 3">
            <a:extLst>
              <a:ext uri="{FF2B5EF4-FFF2-40B4-BE49-F238E27FC236}">
                <a16:creationId xmlns="" xmlns:a16="http://schemas.microsoft.com/office/drawing/2014/main" id="{439DA368-5CD4-4EE2-8D0F-C8A4A0FBBBAE}"/>
              </a:ext>
            </a:extLst>
          </p:cNvPr>
          <p:cNvSpPr txBox="1"/>
          <p:nvPr/>
        </p:nvSpPr>
        <p:spPr>
          <a:xfrm>
            <a:off x="926432" y="4167634"/>
            <a:ext cx="9697452" cy="1569660"/>
          </a:xfrm>
          <a:prstGeom prst="rect">
            <a:avLst/>
          </a:prstGeom>
          <a:noFill/>
        </p:spPr>
        <p:txBody>
          <a:bodyPr wrap="square" rtlCol="0">
            <a:spAutoFit/>
          </a:bodyPr>
          <a:lstStyle/>
          <a:p>
            <a:pPr algn="just"/>
            <a:r>
              <a:rPr lang="es-ES" sz="2400" b="1" dirty="0"/>
              <a:t>ESTRUCTURACIÓN</a:t>
            </a:r>
            <a:r>
              <a:rPr lang="es-ES" sz="2400" dirty="0"/>
              <a:t>: El Bachillerato se estructura en ITINERARIOS FORMATIVOS que están condicionados por tus intereses y por los estudios que quieras realizar en el futuro, ya que la modalidad de  bachillerato que elijas condicionará enormemente los estudios que puedes realizar después. </a:t>
            </a:r>
          </a:p>
        </p:txBody>
      </p:sp>
      <p:sp>
        <p:nvSpPr>
          <p:cNvPr id="5" name="4 CuadroTexto"/>
          <p:cNvSpPr txBox="1"/>
          <p:nvPr/>
        </p:nvSpPr>
        <p:spPr>
          <a:xfrm>
            <a:off x="977462" y="2764220"/>
            <a:ext cx="4319752" cy="1200329"/>
          </a:xfrm>
          <a:prstGeom prst="rect">
            <a:avLst/>
          </a:prstGeom>
          <a:noFill/>
        </p:spPr>
        <p:txBody>
          <a:bodyPr wrap="square" rtlCol="0">
            <a:spAutoFit/>
          </a:bodyPr>
          <a:lstStyle/>
          <a:p>
            <a:pPr>
              <a:buFont typeface="Wingdings" pitchFamily="2" charset="2"/>
              <a:buChar char="ü"/>
            </a:pPr>
            <a:r>
              <a:rPr lang="es-ES" sz="2400" b="1" dirty="0" smtClean="0"/>
              <a:t>TRONCALES:</a:t>
            </a:r>
          </a:p>
          <a:p>
            <a:pPr lvl="1">
              <a:buFont typeface="Wingdings" pitchFamily="2" charset="2"/>
              <a:buChar char="ü"/>
            </a:pPr>
            <a:r>
              <a:rPr lang="es-ES" sz="2400" dirty="0" smtClean="0"/>
              <a:t>GENERALES </a:t>
            </a:r>
          </a:p>
          <a:p>
            <a:pPr lvl="1">
              <a:buFont typeface="Wingdings" pitchFamily="2" charset="2"/>
              <a:buChar char="ü"/>
            </a:pPr>
            <a:r>
              <a:rPr lang="es-ES" sz="2400" dirty="0" smtClean="0"/>
              <a:t>DE OPCIÓN</a:t>
            </a:r>
            <a:endParaRPr lang="es-ES" sz="2400" dirty="0"/>
          </a:p>
        </p:txBody>
      </p:sp>
      <p:sp>
        <p:nvSpPr>
          <p:cNvPr id="6" name="5 CuadroTexto"/>
          <p:cNvSpPr txBox="1"/>
          <p:nvPr/>
        </p:nvSpPr>
        <p:spPr>
          <a:xfrm>
            <a:off x="5843751" y="2532992"/>
            <a:ext cx="4435366" cy="1569660"/>
          </a:xfrm>
          <a:prstGeom prst="rect">
            <a:avLst/>
          </a:prstGeom>
          <a:noFill/>
        </p:spPr>
        <p:txBody>
          <a:bodyPr wrap="square" rtlCol="0">
            <a:spAutoFit/>
          </a:bodyPr>
          <a:lstStyle/>
          <a:p>
            <a:pPr>
              <a:buFont typeface="Wingdings" pitchFamily="2" charset="2"/>
              <a:buChar char="ü"/>
            </a:pPr>
            <a:r>
              <a:rPr lang="es-ES" sz="2400" b="1" dirty="0" smtClean="0"/>
              <a:t>ESPECÍFICAS</a:t>
            </a:r>
          </a:p>
          <a:p>
            <a:pPr lvl="1">
              <a:buFont typeface="Wingdings" pitchFamily="2" charset="2"/>
              <a:buChar char="ü"/>
            </a:pPr>
            <a:r>
              <a:rPr lang="es-ES" sz="2400" dirty="0" smtClean="0"/>
              <a:t>DE ITINERARIO</a:t>
            </a:r>
          </a:p>
          <a:p>
            <a:pPr lvl="1">
              <a:buFont typeface="Wingdings" pitchFamily="2" charset="2"/>
              <a:buChar char="ü"/>
            </a:pPr>
            <a:r>
              <a:rPr lang="es-ES" sz="2400" dirty="0" smtClean="0"/>
              <a:t>COMUNES</a:t>
            </a:r>
          </a:p>
          <a:p>
            <a:pPr lvl="1">
              <a:buFont typeface="Wingdings" pitchFamily="2" charset="2"/>
              <a:buChar char="ü"/>
            </a:pPr>
            <a:r>
              <a:rPr lang="es-ES" sz="2400" dirty="0" smtClean="0"/>
              <a:t>OBLIGATORIAS</a:t>
            </a:r>
            <a:endParaRPr lang="es-ES" sz="2400" dirty="0"/>
          </a:p>
        </p:txBody>
      </p:sp>
    </p:spTree>
    <p:extLst>
      <p:ext uri="{BB962C8B-B14F-4D97-AF65-F5344CB8AC3E}">
        <p14:creationId xmlns="" xmlns:p14="http://schemas.microsoft.com/office/powerpoint/2010/main" val="62528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081A664-F3C0-48CE-B788-B0B075297AED}"/>
              </a:ext>
            </a:extLst>
          </p:cNvPr>
          <p:cNvSpPr>
            <a:spLocks noGrp="1"/>
          </p:cNvSpPr>
          <p:nvPr>
            <p:ph type="title"/>
          </p:nvPr>
        </p:nvSpPr>
        <p:spPr/>
        <p:txBody>
          <a:bodyPr>
            <a:normAutofit/>
          </a:bodyPr>
          <a:lstStyle/>
          <a:p>
            <a:pPr algn="ctr"/>
            <a:r>
              <a:rPr lang="es-ES" sz="4400" dirty="0">
                <a:solidFill>
                  <a:srgbClr val="FF0000"/>
                </a:solidFill>
              </a:rPr>
              <a:t>BACHILLERATO</a:t>
            </a:r>
          </a:p>
        </p:txBody>
      </p:sp>
      <p:sp>
        <p:nvSpPr>
          <p:cNvPr id="3" name="CuadroTexto 2">
            <a:extLst>
              <a:ext uri="{FF2B5EF4-FFF2-40B4-BE49-F238E27FC236}">
                <a16:creationId xmlns="" xmlns:a16="http://schemas.microsoft.com/office/drawing/2014/main" id="{CE26C601-52E4-4C54-ABD6-294EAECC08C5}"/>
              </a:ext>
            </a:extLst>
          </p:cNvPr>
          <p:cNvSpPr txBox="1"/>
          <p:nvPr/>
        </p:nvSpPr>
        <p:spPr>
          <a:xfrm>
            <a:off x="967409" y="2083163"/>
            <a:ext cx="10402956" cy="3539430"/>
          </a:xfrm>
          <a:prstGeom prst="rect">
            <a:avLst/>
          </a:prstGeom>
          <a:noFill/>
        </p:spPr>
        <p:txBody>
          <a:bodyPr wrap="square" rtlCol="0">
            <a:spAutoFit/>
          </a:bodyPr>
          <a:lstStyle/>
          <a:p>
            <a:pPr algn="just"/>
            <a:r>
              <a:rPr lang="es-ES" sz="2800" dirty="0"/>
              <a:t>El Título de Bachiller te facultará para acceder a otras enseñanzas:</a:t>
            </a:r>
          </a:p>
          <a:p>
            <a:pPr algn="just"/>
            <a:endParaRPr lang="es-ES" sz="2800" dirty="0"/>
          </a:p>
          <a:p>
            <a:pPr marL="285750" indent="-285750" algn="just">
              <a:buFont typeface="Wingdings" panose="05000000000000000000" pitchFamily="2" charset="2"/>
              <a:buChar char="§"/>
            </a:pPr>
            <a:r>
              <a:rPr lang="es-ES" sz="2800" dirty="0"/>
              <a:t>ENSEÑANZAS UNIVERSITARIAS (necesario superar la </a:t>
            </a:r>
            <a:r>
              <a:rPr lang="es-ES" sz="2800" dirty="0" err="1"/>
              <a:t>EvAU</a:t>
            </a:r>
            <a:r>
              <a:rPr lang="es-ES" sz="2800" dirty="0"/>
              <a:t>)</a:t>
            </a:r>
          </a:p>
          <a:p>
            <a:pPr marL="285750" indent="-285750" algn="just">
              <a:buFont typeface="Wingdings" panose="05000000000000000000" pitchFamily="2" charset="2"/>
              <a:buChar char="§"/>
            </a:pPr>
            <a:r>
              <a:rPr lang="es-ES" sz="2800" dirty="0"/>
              <a:t>ENSEÑANZAS ARTÍSTICAS SUPERIORES</a:t>
            </a:r>
          </a:p>
          <a:p>
            <a:pPr marL="285750" indent="-285750" algn="just">
              <a:buFont typeface="Wingdings" panose="05000000000000000000" pitchFamily="2" charset="2"/>
              <a:buChar char="§"/>
            </a:pPr>
            <a:r>
              <a:rPr lang="es-ES" sz="2800" dirty="0"/>
              <a:t>FORMACIÓN PROFESIONAL DE GRADO SUPERIOR</a:t>
            </a:r>
          </a:p>
          <a:p>
            <a:pPr marL="285750" indent="-285750" algn="just">
              <a:buFont typeface="Wingdings" panose="05000000000000000000" pitchFamily="2" charset="2"/>
              <a:buChar char="§"/>
            </a:pPr>
            <a:r>
              <a:rPr lang="es-ES" sz="2800" dirty="0"/>
              <a:t>ENSEÑANZAS PROFESIONALES DE ARTES PLÁSTICAS Y DE DISEÑO DE GRADO SUPERIOR. </a:t>
            </a:r>
          </a:p>
          <a:p>
            <a:pPr marL="285750" indent="-285750" algn="just">
              <a:buFont typeface="Wingdings" panose="05000000000000000000" pitchFamily="2" charset="2"/>
              <a:buChar char="§"/>
            </a:pPr>
            <a:r>
              <a:rPr lang="es-ES" sz="2800" dirty="0"/>
              <a:t>ENSEÑANZAS DEPORTIVAS DE GRADO SUPERIOR.</a:t>
            </a:r>
          </a:p>
        </p:txBody>
      </p:sp>
    </p:spTree>
    <p:extLst>
      <p:ext uri="{BB962C8B-B14F-4D97-AF65-F5344CB8AC3E}">
        <p14:creationId xmlns="" xmlns:p14="http://schemas.microsoft.com/office/powerpoint/2010/main" val="110807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6D88C9C-C5C8-4240-B1E2-AFDA1866B10A}"/>
              </a:ext>
            </a:extLst>
          </p:cNvPr>
          <p:cNvSpPr>
            <a:spLocks noGrp="1"/>
          </p:cNvSpPr>
          <p:nvPr>
            <p:ph type="title"/>
          </p:nvPr>
        </p:nvSpPr>
        <p:spPr>
          <a:xfrm>
            <a:off x="636105" y="804519"/>
            <a:ext cx="11012556" cy="1049235"/>
          </a:xfrm>
        </p:spPr>
        <p:txBody>
          <a:bodyPr>
            <a:noAutofit/>
          </a:bodyPr>
          <a:lstStyle/>
          <a:p>
            <a:pPr algn="ctr"/>
            <a:r>
              <a:rPr lang="es-ES" sz="4400" dirty="0">
                <a:solidFill>
                  <a:srgbClr val="FF0000"/>
                </a:solidFill>
              </a:rPr>
              <a:t>¿QUE SUPONE ESTUDIAR BACHILLERATO?</a:t>
            </a:r>
          </a:p>
        </p:txBody>
      </p:sp>
      <p:sp>
        <p:nvSpPr>
          <p:cNvPr id="3" name="CuadroTexto 2">
            <a:extLst>
              <a:ext uri="{FF2B5EF4-FFF2-40B4-BE49-F238E27FC236}">
                <a16:creationId xmlns="" xmlns:a16="http://schemas.microsoft.com/office/drawing/2014/main" id="{E17DC8D3-F097-4819-97AB-42908B0F02F2}"/>
              </a:ext>
            </a:extLst>
          </p:cNvPr>
          <p:cNvSpPr txBox="1"/>
          <p:nvPr/>
        </p:nvSpPr>
        <p:spPr>
          <a:xfrm>
            <a:off x="649357" y="2043418"/>
            <a:ext cx="11105322" cy="646331"/>
          </a:xfrm>
          <a:prstGeom prst="rect">
            <a:avLst/>
          </a:prstGeom>
          <a:noFill/>
        </p:spPr>
        <p:txBody>
          <a:bodyPr wrap="square" rtlCol="0">
            <a:spAutoFit/>
          </a:bodyPr>
          <a:lstStyle/>
          <a:p>
            <a:pPr algn="just"/>
            <a:r>
              <a:rPr lang="es-ES" dirty="0"/>
              <a:t>A) </a:t>
            </a:r>
            <a:r>
              <a:rPr lang="es-ES" b="1" dirty="0"/>
              <a:t>SON ESTUDIOS DE MAYOR ESPECIALIZACIÓN QUE LOS REALIZADOS HASTA AHORA</a:t>
            </a:r>
            <a:r>
              <a:rPr lang="es-ES" dirty="0"/>
              <a:t>.: La modalidad elegida te conduce a unos determinados estudios y te aleja de otros.</a:t>
            </a:r>
          </a:p>
        </p:txBody>
      </p:sp>
      <p:sp>
        <p:nvSpPr>
          <p:cNvPr id="4" name="CuadroTexto 3">
            <a:extLst>
              <a:ext uri="{FF2B5EF4-FFF2-40B4-BE49-F238E27FC236}">
                <a16:creationId xmlns="" xmlns:a16="http://schemas.microsoft.com/office/drawing/2014/main" id="{D6F6E936-3316-4FD0-BBC8-1A5A3E57A52D}"/>
              </a:ext>
            </a:extLst>
          </p:cNvPr>
          <p:cNvSpPr txBox="1"/>
          <p:nvPr/>
        </p:nvSpPr>
        <p:spPr>
          <a:xfrm>
            <a:off x="636104" y="2946898"/>
            <a:ext cx="11118575" cy="1477328"/>
          </a:xfrm>
          <a:prstGeom prst="rect">
            <a:avLst/>
          </a:prstGeom>
          <a:noFill/>
        </p:spPr>
        <p:txBody>
          <a:bodyPr wrap="square" rtlCol="0">
            <a:spAutoFit/>
          </a:bodyPr>
          <a:lstStyle/>
          <a:p>
            <a:pPr algn="just"/>
            <a:r>
              <a:rPr lang="es-ES" dirty="0"/>
              <a:t>B) </a:t>
            </a:r>
            <a:r>
              <a:rPr lang="es-ES" b="1" dirty="0"/>
              <a:t>SE RETRASA EL ACCESO AL MUNDO LABORAL</a:t>
            </a:r>
            <a:r>
              <a:rPr lang="es-ES" dirty="0"/>
              <a:t>: Si tu intención al acabar la ESO es trabajar cuando antes, lo más conveniente es que realices un CFGM. Si por el contrario, eliges el Bachillerato, retrasas en dos años, al menos, el acceso al mundo laboral. Lo que consigues a través de este mayor esfuerzo es disponer  de una cualificación superior en tu preparación, siempre y cuando al acabar el Bachillerato hagas un CFGS o una carrera universitaria, ya que el Bachillerato, por sí solo, no proporciona cualificación alguna. </a:t>
            </a:r>
          </a:p>
        </p:txBody>
      </p:sp>
      <p:sp>
        <p:nvSpPr>
          <p:cNvPr id="5" name="CuadroTexto 4">
            <a:extLst>
              <a:ext uri="{FF2B5EF4-FFF2-40B4-BE49-F238E27FC236}">
                <a16:creationId xmlns="" xmlns:a16="http://schemas.microsoft.com/office/drawing/2014/main" id="{4CCA06E1-E0F9-47ED-9A6B-B4C58B18B844}"/>
              </a:ext>
            </a:extLst>
          </p:cNvPr>
          <p:cNvSpPr txBox="1"/>
          <p:nvPr/>
        </p:nvSpPr>
        <p:spPr>
          <a:xfrm>
            <a:off x="636104" y="4681375"/>
            <a:ext cx="11012557" cy="1477328"/>
          </a:xfrm>
          <a:prstGeom prst="rect">
            <a:avLst/>
          </a:prstGeom>
          <a:noFill/>
        </p:spPr>
        <p:txBody>
          <a:bodyPr wrap="square" rtlCol="0">
            <a:spAutoFit/>
          </a:bodyPr>
          <a:lstStyle/>
          <a:p>
            <a:pPr algn="just"/>
            <a:r>
              <a:rPr lang="es-ES" dirty="0"/>
              <a:t>C</a:t>
            </a:r>
            <a:r>
              <a:rPr lang="es-ES" b="1" dirty="0"/>
              <a:t>) SE PRECISAN MEJORES ESTRATEGIAS DE ESTUDIO</a:t>
            </a:r>
            <a:r>
              <a:rPr lang="es-ES" dirty="0"/>
              <a:t>: Los estudios de Bachillerato son de mayor dificultad que los de la ESO. Esto supone más esfuerzo y constancia en el estudio, siendo muy conveniente que dispongas de un horario diario de trabajo en casa y que intentes llevar las asignaturas al día </a:t>
            </a:r>
          </a:p>
          <a:p>
            <a:r>
              <a:rPr lang="es-ES" dirty="0"/>
              <a:t>A la hora de ponerse a estudiar conviene utilizar métodos activos, preparando las materias en función del tipo de prueba que tengas que superar. </a:t>
            </a:r>
          </a:p>
        </p:txBody>
      </p:sp>
    </p:spTree>
    <p:extLst>
      <p:ext uri="{BB962C8B-B14F-4D97-AF65-F5344CB8AC3E}">
        <p14:creationId xmlns="" xmlns:p14="http://schemas.microsoft.com/office/powerpoint/2010/main" val="353455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1355</Words>
  <Application>Microsoft Office PowerPoint</Application>
  <PresentationFormat>Personalizado</PresentationFormat>
  <Paragraphs>167</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Galería</vt:lpstr>
      <vt:lpstr>ALTERNATIVAS AL FINALIZAR LA ESO</vt:lpstr>
      <vt:lpstr>SISTEMA EDUCATIVO ESPAÑOL</vt:lpstr>
      <vt:lpstr>ALTERNATIVAS AL FINALIZAR LA ESO</vt:lpstr>
      <vt:lpstr>BACHILLERATO</vt:lpstr>
      <vt:lpstr>BACHILLERATO</vt:lpstr>
      <vt:lpstr>BACHILLERATO</vt:lpstr>
      <vt:lpstr>BACHILLERATO</vt:lpstr>
      <vt:lpstr>BACHILLERATO</vt:lpstr>
      <vt:lpstr>¿QUE SUPONE ESTUDIAR BACHILLERATO?</vt:lpstr>
      <vt:lpstr>MODALIDADES DE BACHILLERATO</vt:lpstr>
      <vt:lpstr>MODALIDAD DE CIENCIAS</vt:lpstr>
      <vt:lpstr>1º Bach. ciencias</vt:lpstr>
      <vt:lpstr>MODALIDAD DE ARTE</vt:lpstr>
      <vt:lpstr>1º Bach. artes</vt:lpstr>
      <vt:lpstr>MODALIDAD DE HUMANIDADES Y CIENCIAS SOCIALES</vt:lpstr>
      <vt:lpstr>1º bach. Humanidades y cc.ss.</vt:lpstr>
      <vt:lpstr>MODALIDAD DE BACHILLERATO</vt:lpstr>
      <vt:lpstr>ORDENACIÓN DE LAS NUEVAS ENSEÑANZAS UNIVERSITARIAS</vt:lpstr>
      <vt:lpstr>FORMACIÓN PROFESIONAL DE GRADO MEDIO</vt:lpstr>
      <vt:lpstr>CFPGM</vt:lpstr>
      <vt:lpstr>PRUEBA DE ACCESO A CICLOS FORMATIVOS DE GRADO MEDIO</vt:lpstr>
      <vt:lpstr>¿QUIÉN PUEDE REALIZARLA?</vt:lpstr>
      <vt:lpstr>ESTRUCTURA DE LA PRUEBA</vt:lpstr>
      <vt:lpstr>CONVOCATORIAS Y CALIFICACIÓN</vt:lpstr>
      <vt:lpstr>FORMACIÓN PROFESIONAL BÁSICA</vt:lpstr>
      <vt:lpstr>FP Básica</vt:lpstr>
      <vt:lpstr>FP Básica</vt:lpstr>
      <vt:lpstr>EDUCACÓN SECUNDARIA PARA ADULTOS</vt:lpstr>
      <vt:lpstr>CEPA</vt:lpstr>
      <vt:lpstr>PREPÁRATE PARA TRABAJAR</vt:lpstr>
      <vt:lpstr>A partir de los 16 años ya se puede acceder legalmente a un empleo pero la preparación a esa edad se posee no permite, generalmente, ocupar más que puestos de escasa cualificación y pocas posibilidades de promoción. </vt:lpstr>
      <vt:lpstr>RECOMENDACIONES</vt:lpstr>
      <vt:lpstr>OTRAS ENSEÑANZAS</vt:lpstr>
      <vt:lpstr>Diapositiva 34</vt:lpstr>
      <vt:lpstr>MÁS INFORMACIÓN </vt:lpstr>
      <vt:lpstr>MUCHAS GRACIAS POR VUESTRA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ALTERNATIVAS AL FINALIZAR LA ESO</dc:title>
  <dc:creator>Begoña de la Guía Iniesta</dc:creator>
  <cp:lastModifiedBy>ORIENTA ORD1</cp:lastModifiedBy>
  <cp:revision>11</cp:revision>
  <dcterms:created xsi:type="dcterms:W3CDTF">2019-01-28T19:13:02Z</dcterms:created>
  <dcterms:modified xsi:type="dcterms:W3CDTF">2019-01-31T09:57:25Z</dcterms:modified>
</cp:coreProperties>
</file>